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59" r:id="rId18"/>
  </p:sldIdLst>
  <p:sldSz cx="18288000" cy="10287000"/>
  <p:notesSz cx="6858000" cy="9144000"/>
  <p:embeddedFontLst>
    <p:embeddedFont>
      <p:font typeface="TDTD굴림" panose="02000503000000000000" pitchFamily="2" charset="-127"/>
      <p:regular r:id="rId20"/>
    </p:embeddedFont>
    <p:embeddedFont>
      <p:font typeface="TDTD순고딕" panose="02000603000000000000" pitchFamily="2" charset="-127"/>
      <p:regular r:id="rId21"/>
    </p:embeddedFont>
    <p:embeddedFont>
      <p:font typeface="TDTD순고딕 Bold" panose="02000803000000000000" pitchFamily="2" charset="-127"/>
      <p:regular r:id="rId22"/>
      <p:bold r:id="rId23"/>
    </p:embeddedFont>
    <p:embeddedFont>
      <p:font typeface="맑은 고딕" panose="020B0503020000020004" pitchFamily="34" charset="-127"/>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3" autoAdjust="0"/>
    <p:restoredTop sz="94677" autoAdjust="0"/>
  </p:normalViewPr>
  <p:slideViewPr>
    <p:cSldViewPr>
      <p:cViewPr varScale="1">
        <p:scale>
          <a:sx n="67" d="100"/>
          <a:sy n="67" d="100"/>
        </p:scale>
        <p:origin x="5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60141-EAD8-554F-8E08-7A9761F97C4A}" type="datetimeFigureOut">
              <a:rPr kumimoji="1" lang="ko-KR" altLang="en-US" smtClean="0"/>
              <a:t>2025. 6. 13.</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7D20F-C1D1-6346-BDC3-94F5D71D96C3}" type="slidenum">
              <a:rPr kumimoji="1" lang="ko-KR" altLang="en-US" smtClean="0"/>
              <a:t>‹#›</a:t>
            </a:fld>
            <a:endParaRPr kumimoji="1" lang="ko-KR" altLang="en-US"/>
          </a:p>
        </p:txBody>
      </p:sp>
    </p:spTree>
    <p:extLst>
      <p:ext uri="{BB962C8B-B14F-4D97-AF65-F5344CB8AC3E}">
        <p14:creationId xmlns:p14="http://schemas.microsoft.com/office/powerpoint/2010/main" val="4776526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dirty="0">
                <a:solidFill>
                  <a:srgbClr val="9AA5CE"/>
                </a:solidFill>
                <a:effectLst/>
                <a:highlight>
                  <a:srgbClr val="24283B"/>
                </a:highlight>
                <a:latin typeface="Menlo" panose="020B0609030804020204" pitchFamily="49" charset="0"/>
              </a:rPr>
              <a:t>This project was conducted before clearly assigning the roles and responsibilities, so we started by dividing our team into three main functions:</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89DDFF"/>
                </a:solidFill>
                <a:effectLst/>
                <a:highlight>
                  <a:srgbClr val="24283B"/>
                </a:highlight>
                <a:latin typeface="Menlo" panose="020B0609030804020204" pitchFamily="49" charset="0"/>
              </a:rPr>
              <a:t>-</a:t>
            </a:r>
            <a:r>
              <a:rPr lang="en" altLang="ko-KR" b="0" dirty="0">
                <a:solidFill>
                  <a:srgbClr val="9AA5CE"/>
                </a:solidFill>
                <a:effectLst/>
                <a:highlight>
                  <a:srgbClr val="24283B"/>
                </a:highlight>
                <a:latin typeface="Menlo" panose="020B0609030804020204" pitchFamily="49" charset="0"/>
              </a:rPr>
              <a:t> the PM, who oversees the overall planning and timeline,</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89DDFF"/>
                </a:solidFill>
                <a:effectLst/>
                <a:highlight>
                  <a:srgbClr val="24283B"/>
                </a:highlight>
                <a:latin typeface="Menlo" panose="020B0609030804020204" pitchFamily="49" charset="0"/>
              </a:rPr>
              <a:t>-</a:t>
            </a:r>
            <a:r>
              <a:rPr lang="en" altLang="ko-KR" b="0" dirty="0">
                <a:solidFill>
                  <a:srgbClr val="9AA5CE"/>
                </a:solidFill>
                <a:effectLst/>
                <a:highlight>
                  <a:srgbClr val="24283B"/>
                </a:highlight>
                <a:latin typeface="Menlo" panose="020B0609030804020204" pitchFamily="49" charset="0"/>
              </a:rPr>
              <a:t> the Data Team, responsible for preprocessing,</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89DDFF"/>
                </a:solidFill>
                <a:effectLst/>
                <a:highlight>
                  <a:srgbClr val="24283B"/>
                </a:highlight>
                <a:latin typeface="Menlo" panose="020B0609030804020204" pitchFamily="49" charset="0"/>
              </a:rPr>
              <a:t>-</a:t>
            </a:r>
            <a:r>
              <a:rPr lang="en" altLang="ko-KR" b="0" dirty="0">
                <a:solidFill>
                  <a:srgbClr val="9AA5CE"/>
                </a:solidFill>
                <a:effectLst/>
                <a:highlight>
                  <a:srgbClr val="24283B"/>
                </a:highlight>
                <a:latin typeface="Menlo" panose="020B0609030804020204" pitchFamily="49" charset="0"/>
              </a:rPr>
              <a:t> the Modeling Team, in charge of model development and evaluation.</a:t>
            </a:r>
            <a:endParaRPr lang="en" altLang="ko-KR" b="0" dirty="0">
              <a:solidFill>
                <a:srgbClr val="A9B1D6"/>
              </a:solidFill>
              <a:effectLst/>
              <a:highlight>
                <a:srgbClr val="24283B"/>
              </a:highlight>
              <a:latin typeface="Menlo" panose="020B0609030804020204" pitchFamily="49" charset="0"/>
            </a:endParaRPr>
          </a:p>
          <a:p>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3</a:t>
            </a:fld>
            <a:endParaRPr kumimoji="1" lang="ko-KR" altLang="en-US"/>
          </a:p>
        </p:txBody>
      </p:sp>
    </p:spTree>
    <p:extLst>
      <p:ext uri="{BB962C8B-B14F-4D97-AF65-F5344CB8AC3E}">
        <p14:creationId xmlns:p14="http://schemas.microsoft.com/office/powerpoint/2010/main" val="3273083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We applied the K-Means Clustering algorithm using the scikit-learn library. We set the number of clusters to 100, with a maximum of 1000 iterations, and fixed the random seed to 123 to ensure reproducibility.</a:t>
            </a:r>
          </a:p>
          <a:p>
            <a:r>
              <a:rPr kumimoji="1" lang="en" altLang="ko-KR" dirty="0"/>
              <a:t>However, during clustering, we observed that some cluster centroids were placed in non-installable areas, such as railways, roads, sea, or greenbelt zones. To address this, we manually adjusted those centroids to valid locations.</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12</a:t>
            </a:fld>
            <a:endParaRPr kumimoji="1" lang="ko-KR" altLang="en-US"/>
          </a:p>
        </p:txBody>
      </p:sp>
    </p:spTree>
    <p:extLst>
      <p:ext uri="{BB962C8B-B14F-4D97-AF65-F5344CB8AC3E}">
        <p14:creationId xmlns:p14="http://schemas.microsoft.com/office/powerpoint/2010/main" val="281631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After clustering, we assigned the cluster labels to the original dataset. We then visualized the results on a map using the Folium library. For visualization, we displayed the locations of individual points, the cluster boundaries formed by these points, and the adjusted centroids. This helped us clearly understand the spatial distribution of the clusters.</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13</a:t>
            </a:fld>
            <a:endParaRPr kumimoji="1" lang="ko-KR" altLang="en-US"/>
          </a:p>
        </p:txBody>
      </p:sp>
    </p:spTree>
    <p:extLst>
      <p:ext uri="{BB962C8B-B14F-4D97-AF65-F5344CB8AC3E}">
        <p14:creationId xmlns:p14="http://schemas.microsoft.com/office/powerpoint/2010/main" val="1609274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Finally, we evaluated the clustering model using the silhouette coefficient. The silhouette coefficient measures how similar an object is to its own cluster compared to other clusters. </a:t>
            </a:r>
          </a:p>
          <a:p>
            <a:r>
              <a:rPr kumimoji="1" lang="en" altLang="ko-KR" dirty="0"/>
              <a:t>The average silhouette score was approximately 0.4, indicating moderate clustering quality. To further improve this score, we could consider reducing the number of clusters, or using algorithms like K-Means++ to improve the initial placement of centroids, leading to better clustering performance.</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14</a:t>
            </a:fld>
            <a:endParaRPr kumimoji="1" lang="ko-KR" altLang="en-US"/>
          </a:p>
        </p:txBody>
      </p:sp>
    </p:spTree>
    <p:extLst>
      <p:ext uri="{BB962C8B-B14F-4D97-AF65-F5344CB8AC3E}">
        <p14:creationId xmlns:p14="http://schemas.microsoft.com/office/powerpoint/2010/main" val="49110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dirty="0">
                <a:solidFill>
                  <a:srgbClr val="9AA5CE"/>
                </a:solidFill>
                <a:effectLst/>
                <a:highlight>
                  <a:srgbClr val="24283B"/>
                </a:highlight>
                <a:latin typeface="Menlo" panose="020B0609030804020204" pitchFamily="49" charset="0"/>
              </a:rPr>
              <a:t>To conclude our presentation, we’d like to share the key findings and areas for improvement.</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First, selecting the optimal number of clusters is essential for achieving better results.</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While we used the Elbow Method, additional techniques such as Silhouette Scores or Gap Statistics could help produce more accurate outcomes.</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Second, although we implemented the standard K-Means algorithm, other clustering models—such as K-Means++, Weighted K-Means, K-Medoids, DBSCAN, or Mean-Shift—may perform better, especially when accounting for spatial or density-based variations.</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Third, our current model calculates distance using Euclidean geometry.</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However, since our dataset includes real-world geographic locations, it’s more accurate to consider the Earth’s curvature.</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In the future, we recommend using Haversine or geodesic distance to improve spatial accuracy.</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Finally, we must consider real-world feasibility.</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Due to geopolitical constraints—such as the ongoing armistice state in Korea—airspace usage over Seoul is currently restricted.</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Although this is a hypothetical project, acknowledging these regulatory limitations is crucial for practical implementation.</a:t>
            </a:r>
            <a:endParaRPr lang="en" altLang="ko-KR" b="0" dirty="0">
              <a:solidFill>
                <a:srgbClr val="A9B1D6"/>
              </a:solidFill>
              <a:effectLst/>
              <a:highlight>
                <a:srgbClr val="24283B"/>
              </a:highlight>
              <a:latin typeface="Menlo" panose="020B0609030804020204" pitchFamily="49" charset="0"/>
            </a:endParaRPr>
          </a:p>
          <a:p>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15</a:t>
            </a:fld>
            <a:endParaRPr kumimoji="1" lang="ko-KR" altLang="en-US"/>
          </a:p>
        </p:txBody>
      </p:sp>
    </p:spTree>
    <p:extLst>
      <p:ext uri="{BB962C8B-B14F-4D97-AF65-F5344CB8AC3E}">
        <p14:creationId xmlns:p14="http://schemas.microsoft.com/office/powerpoint/2010/main" val="4076978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dirty="0">
                <a:solidFill>
                  <a:srgbClr val="9AA5CE"/>
                </a:solidFill>
                <a:effectLst/>
                <a:highlight>
                  <a:srgbClr val="24283B"/>
                </a:highlight>
                <a:latin typeface="Menlo" panose="020B0609030804020204" pitchFamily="49" charset="0"/>
              </a:rPr>
              <a:t>Our team consists of 7 members with diverse academic backgrounds—from mass communication to urban engineering.</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Here’s how we distributed our roles:</a:t>
            </a:r>
            <a:endParaRPr lang="en" altLang="ko-KR" b="0" dirty="0">
              <a:solidFill>
                <a:srgbClr val="A9B1D6"/>
              </a:solidFill>
              <a:effectLst/>
              <a:highlight>
                <a:srgbClr val="24283B"/>
              </a:highlight>
              <a:latin typeface="Menlo" panose="020B0609030804020204" pitchFamily="49" charset="0"/>
            </a:endParaRPr>
          </a:p>
          <a:p>
            <a:r>
              <a:rPr lang="en" altLang="ko-KR" b="0" dirty="0" err="1">
                <a:solidFill>
                  <a:srgbClr val="9AA5CE"/>
                </a:solidFill>
                <a:effectLst/>
                <a:highlight>
                  <a:srgbClr val="24283B"/>
                </a:highlight>
                <a:latin typeface="Menlo" panose="020B0609030804020204" pitchFamily="49" charset="0"/>
              </a:rPr>
              <a:t>Jiyoung</a:t>
            </a:r>
            <a:r>
              <a:rPr lang="en" altLang="ko-KR" b="0" dirty="0">
                <a:solidFill>
                  <a:srgbClr val="9AA5CE"/>
                </a:solidFill>
                <a:effectLst/>
                <a:highlight>
                  <a:srgbClr val="24283B"/>
                </a:highlight>
                <a:latin typeface="Menlo" panose="020B0609030804020204" pitchFamily="49" charset="0"/>
              </a:rPr>
              <a:t>, </a:t>
            </a:r>
            <a:r>
              <a:rPr lang="en" altLang="ko-KR" b="0" dirty="0" err="1">
                <a:solidFill>
                  <a:srgbClr val="9AA5CE"/>
                </a:solidFill>
                <a:effectLst/>
                <a:highlight>
                  <a:srgbClr val="24283B"/>
                </a:highlight>
                <a:latin typeface="Menlo" panose="020B0609030804020204" pitchFamily="49" charset="0"/>
              </a:rPr>
              <a:t>Subin</a:t>
            </a:r>
            <a:r>
              <a:rPr lang="en" altLang="ko-KR" b="0" dirty="0">
                <a:solidFill>
                  <a:srgbClr val="9AA5CE"/>
                </a:solidFill>
                <a:effectLst/>
                <a:highlight>
                  <a:srgbClr val="24283B"/>
                </a:highlight>
                <a:latin typeface="Menlo" panose="020B0609030804020204" pitchFamily="49" charset="0"/>
              </a:rPr>
              <a:t>, and I focused on modeling and evaluation,</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while </a:t>
            </a:r>
            <a:r>
              <a:rPr lang="en" altLang="ko-KR" b="0" dirty="0" err="1">
                <a:solidFill>
                  <a:srgbClr val="9AA5CE"/>
                </a:solidFill>
                <a:effectLst/>
                <a:highlight>
                  <a:srgbClr val="24283B"/>
                </a:highlight>
                <a:latin typeface="Menlo" panose="020B0609030804020204" pitchFamily="49" charset="0"/>
              </a:rPr>
              <a:t>Juen</a:t>
            </a:r>
            <a:r>
              <a:rPr lang="en" altLang="ko-KR" b="0" dirty="0">
                <a:solidFill>
                  <a:srgbClr val="9AA5CE"/>
                </a:solidFill>
                <a:effectLst/>
                <a:highlight>
                  <a:srgbClr val="24283B"/>
                </a:highlight>
                <a:latin typeface="Menlo" panose="020B0609030804020204" pitchFamily="49" charset="0"/>
              </a:rPr>
              <a:t>, </a:t>
            </a:r>
            <a:r>
              <a:rPr lang="en" altLang="ko-KR" b="0" dirty="0" err="1">
                <a:solidFill>
                  <a:srgbClr val="9AA5CE"/>
                </a:solidFill>
                <a:effectLst/>
                <a:highlight>
                  <a:srgbClr val="24283B"/>
                </a:highlight>
                <a:latin typeface="Menlo" panose="020B0609030804020204" pitchFamily="49" charset="0"/>
              </a:rPr>
              <a:t>Uiseong</a:t>
            </a:r>
            <a:r>
              <a:rPr lang="en" altLang="ko-KR" b="0" dirty="0">
                <a:solidFill>
                  <a:srgbClr val="9AA5CE"/>
                </a:solidFill>
                <a:effectLst/>
                <a:highlight>
                  <a:srgbClr val="24283B"/>
                </a:highlight>
                <a:latin typeface="Menlo" panose="020B0609030804020204" pitchFamily="49" charset="0"/>
              </a:rPr>
              <a:t>, </a:t>
            </a:r>
            <a:r>
              <a:rPr lang="en" altLang="ko-KR" b="0" dirty="0" err="1">
                <a:solidFill>
                  <a:srgbClr val="9AA5CE"/>
                </a:solidFill>
                <a:effectLst/>
                <a:highlight>
                  <a:srgbClr val="24283B"/>
                </a:highlight>
                <a:latin typeface="Menlo" panose="020B0609030804020204" pitchFamily="49" charset="0"/>
              </a:rPr>
              <a:t>Eunhye</a:t>
            </a:r>
            <a:r>
              <a:rPr lang="en" altLang="ko-KR" b="0" dirty="0">
                <a:solidFill>
                  <a:srgbClr val="9AA5CE"/>
                </a:solidFill>
                <a:effectLst/>
                <a:highlight>
                  <a:srgbClr val="24283B"/>
                </a:highlight>
                <a:latin typeface="Menlo" panose="020B0609030804020204" pitchFamily="49" charset="0"/>
              </a:rPr>
              <a:t>, and </a:t>
            </a:r>
            <a:r>
              <a:rPr lang="en" altLang="ko-KR" b="0" dirty="0" err="1">
                <a:solidFill>
                  <a:srgbClr val="9AA5CE"/>
                </a:solidFill>
                <a:effectLst/>
                <a:highlight>
                  <a:srgbClr val="24283B"/>
                </a:highlight>
                <a:latin typeface="Menlo" panose="020B0609030804020204" pitchFamily="49" charset="0"/>
              </a:rPr>
              <a:t>Hakyeong</a:t>
            </a:r>
            <a:r>
              <a:rPr lang="en" altLang="ko-KR" b="0" dirty="0">
                <a:solidFill>
                  <a:srgbClr val="9AA5CE"/>
                </a:solidFill>
                <a:effectLst/>
                <a:highlight>
                  <a:srgbClr val="24283B"/>
                </a:highlight>
                <a:latin typeface="Menlo" panose="020B0609030804020204" pitchFamily="49" charset="0"/>
              </a:rPr>
              <a:t> concentrated on data preprocessing.</a:t>
            </a:r>
            <a:endParaRPr lang="en" altLang="ko-KR" b="0" dirty="0">
              <a:solidFill>
                <a:srgbClr val="A9B1D6"/>
              </a:solidFill>
              <a:effectLst/>
              <a:highlight>
                <a:srgbClr val="24283B"/>
              </a:highlight>
              <a:latin typeface="Menlo" panose="020B0609030804020204" pitchFamily="49" charset="0"/>
            </a:endParaRPr>
          </a:p>
          <a:p>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17</a:t>
            </a:fld>
            <a:endParaRPr kumimoji="1" lang="ko-KR" altLang="en-US"/>
          </a:p>
        </p:txBody>
      </p:sp>
    </p:spTree>
    <p:extLst>
      <p:ext uri="{BB962C8B-B14F-4D97-AF65-F5344CB8AC3E}">
        <p14:creationId xmlns:p14="http://schemas.microsoft.com/office/powerpoint/2010/main" val="62361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dirty="0">
                <a:solidFill>
                  <a:srgbClr val="9AA5CE"/>
                </a:solidFill>
                <a:effectLst/>
                <a:highlight>
                  <a:srgbClr val="24283B"/>
                </a:highlight>
                <a:latin typeface="Menlo" panose="020B0609030804020204" pitchFamily="49" charset="0"/>
              </a:rPr>
              <a:t>As PM, I created an initial timeline and made sure the project progressed in line with our deadline.</a:t>
            </a:r>
            <a:endParaRPr lang="en" altLang="ko-KR" b="0" dirty="0">
              <a:solidFill>
                <a:srgbClr val="A9B1D6"/>
              </a:solidFill>
              <a:effectLst/>
              <a:highlight>
                <a:srgbClr val="24283B"/>
              </a:highlight>
              <a:latin typeface="Menlo" panose="020B0609030804020204" pitchFamily="49" charset="0"/>
            </a:endParaRPr>
          </a:p>
          <a:p>
            <a:r>
              <a:rPr lang="en" altLang="ko-KR" b="0" dirty="0">
                <a:solidFill>
                  <a:srgbClr val="9AA5CE"/>
                </a:solidFill>
                <a:effectLst/>
                <a:highlight>
                  <a:srgbClr val="24283B"/>
                </a:highlight>
                <a:latin typeface="Menlo" panose="020B0609030804020204" pitchFamily="49" charset="0"/>
              </a:rPr>
              <a:t>We then collaborated closely to ensure each stage—from data preparation to modeling—was completed effectively.</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In the following slides, we’ll walk you through our full methodology, including how we prepared the data, designed the model, and evaluated its performance.</a:t>
            </a:r>
            <a:endParaRPr lang="en" altLang="ko-KR" b="0" dirty="0">
              <a:solidFill>
                <a:srgbClr val="A9B1D6"/>
              </a:solidFill>
              <a:effectLst/>
              <a:highlight>
                <a:srgbClr val="24283B"/>
              </a:highlight>
              <a:latin typeface="Menlo" panose="020B0609030804020204" pitchFamily="49" charset="0"/>
            </a:endParaRPr>
          </a:p>
          <a:p>
            <a:br>
              <a:rPr lang="en" altLang="ko-KR" b="0" dirty="0">
                <a:solidFill>
                  <a:srgbClr val="A9B1D6"/>
                </a:solidFill>
                <a:effectLst/>
                <a:highlight>
                  <a:srgbClr val="24283B"/>
                </a:highlight>
                <a:latin typeface="Menlo" panose="020B0609030804020204" pitchFamily="49" charset="0"/>
              </a:rPr>
            </a:br>
            <a:r>
              <a:rPr lang="en" altLang="ko-KR" b="0" dirty="0">
                <a:solidFill>
                  <a:srgbClr val="9AA5CE"/>
                </a:solidFill>
                <a:effectLst/>
                <a:highlight>
                  <a:srgbClr val="24283B"/>
                </a:highlight>
                <a:latin typeface="Menlo" panose="020B0609030804020204" pitchFamily="49" charset="0"/>
              </a:rPr>
              <a:t>Now, </a:t>
            </a:r>
            <a:r>
              <a:rPr lang="en" altLang="ko-KR" b="0" dirty="0" err="1">
                <a:solidFill>
                  <a:srgbClr val="9AA5CE"/>
                </a:solidFill>
                <a:effectLst/>
                <a:highlight>
                  <a:srgbClr val="24283B"/>
                </a:highlight>
                <a:latin typeface="Menlo" panose="020B0609030804020204" pitchFamily="49" charset="0"/>
              </a:rPr>
              <a:t>Eunhye</a:t>
            </a:r>
            <a:r>
              <a:rPr lang="en" altLang="ko-KR" b="0">
                <a:solidFill>
                  <a:srgbClr val="9AA5CE"/>
                </a:solidFill>
                <a:effectLst/>
                <a:highlight>
                  <a:srgbClr val="24283B"/>
                </a:highlight>
                <a:latin typeface="Menlo" panose="020B0609030804020204" pitchFamily="49" charset="0"/>
              </a:rPr>
              <a:t> will begin by presenting the data preprocessing part.</a:t>
            </a:r>
            <a:endParaRPr lang="en" altLang="ko-KR" b="0">
              <a:solidFill>
                <a:srgbClr val="A9B1D6"/>
              </a:solidFill>
              <a:effectLst/>
              <a:highlight>
                <a:srgbClr val="24283B"/>
              </a:highlight>
              <a:latin typeface="Menlo" panose="020B0609030804020204" pitchFamily="49" charset="0"/>
            </a:endParaRPr>
          </a:p>
          <a:p>
            <a:endParaRPr kumimoji="1" lang="ko-KR" altLang="en-US"/>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4</a:t>
            </a:fld>
            <a:endParaRPr kumimoji="1" lang="ko-KR" altLang="en-US"/>
          </a:p>
        </p:txBody>
      </p:sp>
    </p:spTree>
    <p:extLst>
      <p:ext uri="{BB962C8B-B14F-4D97-AF65-F5344CB8AC3E}">
        <p14:creationId xmlns:p14="http://schemas.microsoft.com/office/powerpoint/2010/main" val="4605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Our preprocessing followed five steps: Organize Data, Define Point Counts, Clean the Land Use Dataset, Overlay Datasets, and Distribute Points.</a:t>
            </a:r>
          </a:p>
          <a:p>
            <a:endParaRPr kumimoji="1" lang="en" altLang="ko-KR" dirty="0"/>
          </a:p>
          <a:p>
            <a:r>
              <a:rPr kumimoji="1" lang="en" altLang="ko-KR" dirty="0"/>
              <a:t>This flow ensured that we could generate spatial points only in valid and meaningful locations, based on both statistical and spatial information.</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5</a:t>
            </a:fld>
            <a:endParaRPr kumimoji="1" lang="ko-KR" altLang="en-US"/>
          </a:p>
        </p:txBody>
      </p:sp>
    </p:spTree>
    <p:extLst>
      <p:ext uri="{BB962C8B-B14F-4D97-AF65-F5344CB8AC3E}">
        <p14:creationId xmlns:p14="http://schemas.microsoft.com/office/powerpoint/2010/main" val="282770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We brought together several data sources:</a:t>
            </a:r>
          </a:p>
          <a:p>
            <a:endParaRPr kumimoji="1" lang="en" altLang="ko-KR" dirty="0"/>
          </a:p>
          <a:p>
            <a:r>
              <a:rPr kumimoji="1" lang="en" altLang="ko-KR" dirty="0"/>
              <a:t>commuting population</a:t>
            </a:r>
          </a:p>
          <a:p>
            <a:r>
              <a:rPr kumimoji="1" lang="en" altLang="ko-KR" dirty="0"/>
              <a:t>worker statistics</a:t>
            </a:r>
          </a:p>
          <a:p>
            <a:r>
              <a:rPr kumimoji="1" lang="en" altLang="ko-KR" dirty="0"/>
              <a:t>urban land use shapefiles,</a:t>
            </a:r>
          </a:p>
          <a:p>
            <a:r>
              <a:rPr kumimoji="1" lang="en" altLang="ko-KR" dirty="0"/>
              <a:t>And regional economic activity data.</a:t>
            </a:r>
          </a:p>
          <a:p>
            <a:endParaRPr kumimoji="1" lang="en" altLang="ko-KR" dirty="0"/>
          </a:p>
          <a:p>
            <a:r>
              <a:rPr kumimoji="1" lang="en" altLang="ko-KR" dirty="0"/>
              <a:t>The commuting data helped us understand mobility demand across regions.</a:t>
            </a:r>
          </a:p>
          <a:p>
            <a:r>
              <a:rPr kumimoji="1" lang="en" altLang="ko-KR" dirty="0"/>
              <a:t>The economic census data provided insight into the intensity of business activity, which allowed us to allocate points with appropriate weighting.</a:t>
            </a:r>
          </a:p>
          <a:p>
            <a:r>
              <a:rPr kumimoji="1" lang="en" altLang="ko-KR" dirty="0"/>
              <a:t>And the land use shapefiles allowed us to define areas where it’s physically and legally feasible to generate points.</a:t>
            </a:r>
          </a:p>
          <a:p>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6</a:t>
            </a:fld>
            <a:endParaRPr kumimoji="1" lang="ko-KR" altLang="en-US"/>
          </a:p>
        </p:txBody>
      </p:sp>
    </p:spTree>
    <p:extLst>
      <p:ext uri="{BB962C8B-B14F-4D97-AF65-F5344CB8AC3E}">
        <p14:creationId xmlns:p14="http://schemas.microsoft.com/office/powerpoint/2010/main" val="181679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We resolved ambiguous region names—for example, "Jung-</a:t>
            </a:r>
            <a:r>
              <a:rPr kumimoji="1" lang="en" altLang="ko-KR" dirty="0" err="1"/>
              <a:t>gu</a:t>
            </a:r>
            <a:r>
              <a:rPr kumimoji="1" lang="en" altLang="ko-KR" dirty="0"/>
              <a:t>" appears in both Seoul and Incheon.</a:t>
            </a:r>
          </a:p>
          <a:p>
            <a:endParaRPr kumimoji="1" lang="en" altLang="ko-KR" dirty="0"/>
          </a:p>
          <a:p>
            <a:r>
              <a:rPr kumimoji="1" lang="en" altLang="ko-KR" dirty="0"/>
              <a:t>After that, we standardized regional codes by merging administrative IDs, called SIG_CD, from a reference file.</a:t>
            </a:r>
          </a:p>
          <a:p>
            <a:endParaRPr kumimoji="1" lang="en" altLang="ko-KR" dirty="0"/>
          </a:p>
          <a:p>
            <a:r>
              <a:rPr kumimoji="1" lang="en" altLang="ko-KR" dirty="0"/>
              <a:t>And finally, we cleaned up the numeric fields, filling in missing values and converting everything into consistent integer formats.</a:t>
            </a:r>
          </a:p>
          <a:p>
            <a:endParaRPr kumimoji="1" lang="en" altLang="ko-KR" dirty="0"/>
          </a:p>
          <a:p>
            <a:r>
              <a:rPr kumimoji="1" lang="en" altLang="ko-KR" dirty="0"/>
              <a:t>We utilized both commuting volume and worker count, and set </a:t>
            </a:r>
            <a:r>
              <a:rPr kumimoji="1" lang="en" altLang="ko-KR" dirty="0" err="1"/>
              <a:t>Ongjin</a:t>
            </a:r>
            <a:r>
              <a:rPr kumimoji="1" lang="en" altLang="ko-KR" dirty="0"/>
              <a:t>-gun—the region with the lowest value—as our reference unit, assigning it 1 point.</a:t>
            </a:r>
          </a:p>
          <a:p>
            <a:endParaRPr kumimoji="1" lang="en" altLang="ko-KR" dirty="0"/>
          </a:p>
          <a:p>
            <a:r>
              <a:rPr kumimoji="1" lang="en" altLang="ko-KR" dirty="0"/>
              <a:t>Then, other regions were assigned points proportionally based on this reference value.</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7</a:t>
            </a:fld>
            <a:endParaRPr kumimoji="1" lang="ko-KR" altLang="en-US"/>
          </a:p>
        </p:txBody>
      </p:sp>
    </p:spTree>
    <p:extLst>
      <p:ext uri="{BB962C8B-B14F-4D97-AF65-F5344CB8AC3E}">
        <p14:creationId xmlns:p14="http://schemas.microsoft.com/office/powerpoint/2010/main" val="360877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We began by filtering out restricted zones—such as conservation areas, production green zones, and other regions unsuitable for development.</a:t>
            </a:r>
          </a:p>
          <a:p>
            <a:endParaRPr kumimoji="1" lang="en" altLang="ko-KR" dirty="0"/>
          </a:p>
          <a:p>
            <a:r>
              <a:rPr kumimoji="1" lang="en" altLang="ko-KR" dirty="0"/>
              <a:t>Then, we joined land use codes with spatial geometries, keeping only zones where development is legally allowed—like general residential or commercial areas.</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8</a:t>
            </a:fld>
            <a:endParaRPr kumimoji="1" lang="ko-KR" altLang="en-US"/>
          </a:p>
        </p:txBody>
      </p:sp>
    </p:spTree>
    <p:extLst>
      <p:ext uri="{BB962C8B-B14F-4D97-AF65-F5344CB8AC3E}">
        <p14:creationId xmlns:p14="http://schemas.microsoft.com/office/powerpoint/2010/main" val="335271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a:t>You can see the green areas we filtered as valid land use zones, and we made sure they all stay within the white boundary, which marks the Seoul Metropolitan Area.</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9</a:t>
            </a:fld>
            <a:endParaRPr kumimoji="1" lang="ko-KR" altLang="en-US"/>
          </a:p>
        </p:txBody>
      </p:sp>
    </p:spTree>
    <p:extLst>
      <p:ext uri="{BB962C8B-B14F-4D97-AF65-F5344CB8AC3E}">
        <p14:creationId xmlns:p14="http://schemas.microsoft.com/office/powerpoint/2010/main" val="137272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We assigned a point count to each region based on our preprocessed commuting and economic data.</a:t>
            </a:r>
          </a:p>
          <a:p>
            <a:endParaRPr kumimoji="1" lang="en" altLang="ko-KR" dirty="0"/>
          </a:p>
          <a:p>
            <a:r>
              <a:rPr kumimoji="1" lang="en" altLang="ko-KR" dirty="0"/>
              <a:t>Then, using the "Create Random Points" tool, we distributed these points randomly but within district boundaries.</a:t>
            </a:r>
          </a:p>
          <a:p>
            <a:endParaRPr kumimoji="1" lang="en" altLang="ko-KR" dirty="0"/>
          </a:p>
          <a:p>
            <a:r>
              <a:rPr kumimoji="1" lang="en" altLang="ko-KR" dirty="0"/>
              <a:t>Importantly, we ensured that points were only placed on valid land parcels, and gave priority to areas with dense residential or business zones.</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10</a:t>
            </a:fld>
            <a:endParaRPr kumimoji="1" lang="ko-KR" altLang="en-US"/>
          </a:p>
        </p:txBody>
      </p:sp>
    </p:spTree>
    <p:extLst>
      <p:ext uri="{BB962C8B-B14F-4D97-AF65-F5344CB8AC3E}">
        <p14:creationId xmlns:p14="http://schemas.microsoft.com/office/powerpoint/2010/main" val="836678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Finally, we used GIS to generate the actual point layer based on this logic</a:t>
            </a:r>
            <a:endParaRPr kumimoji="1" lang="ko-KR" altLang="en-US" dirty="0"/>
          </a:p>
        </p:txBody>
      </p:sp>
      <p:sp>
        <p:nvSpPr>
          <p:cNvPr id="4" name="슬라이드 번호 개체 틀 3"/>
          <p:cNvSpPr>
            <a:spLocks noGrp="1"/>
          </p:cNvSpPr>
          <p:nvPr>
            <p:ph type="sldNum" sz="quarter" idx="5"/>
          </p:nvPr>
        </p:nvSpPr>
        <p:spPr/>
        <p:txBody>
          <a:bodyPr/>
          <a:lstStyle/>
          <a:p>
            <a:fld id="{9847D20F-C1D1-6346-BDC3-94F5D71D96C3}" type="slidenum">
              <a:rPr kumimoji="1" lang="ko-KR" altLang="en-US" smtClean="0"/>
              <a:t>11</a:t>
            </a:fld>
            <a:endParaRPr kumimoji="1" lang="ko-KR" altLang="en-US"/>
          </a:p>
        </p:txBody>
      </p:sp>
    </p:spTree>
    <p:extLst>
      <p:ext uri="{BB962C8B-B14F-4D97-AF65-F5344CB8AC3E}">
        <p14:creationId xmlns:p14="http://schemas.microsoft.com/office/powerpoint/2010/main" val="955233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oleObject" Target="../embeddings/oleObject1.bin"/><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sp>
        <p:nvSpPr>
          <p:cNvPr id="5" name="AutoShape 5"/>
          <p:cNvSpPr/>
          <p:nvPr/>
        </p:nvSpPr>
        <p:spPr>
          <a:xfrm flipV="1">
            <a:off x="1201954" y="8284587"/>
            <a:ext cx="15879803"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6" name="Group 6"/>
          <p:cNvGrpSpPr/>
          <p:nvPr/>
        </p:nvGrpSpPr>
        <p:grpSpPr>
          <a:xfrm>
            <a:off x="1028700" y="843108"/>
            <a:ext cx="1671112" cy="589906"/>
            <a:chOff x="0" y="0"/>
            <a:chExt cx="440128" cy="155366"/>
          </a:xfrm>
        </p:grpSpPr>
        <p:sp>
          <p:nvSpPr>
            <p:cNvPr id="7" name="Freeform 7"/>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8" name="TextBox 8"/>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9" name="Freeform 9"/>
          <p:cNvSpPr/>
          <p:nvPr/>
        </p:nvSpPr>
        <p:spPr>
          <a:xfrm>
            <a:off x="10806053" y="2041696"/>
            <a:ext cx="5646381" cy="4114800"/>
          </a:xfrm>
          <a:custGeom>
            <a:avLst/>
            <a:gdLst/>
            <a:ahLst/>
            <a:cxnLst/>
            <a:rect l="l" t="t" r="r" b="b"/>
            <a:pathLst>
              <a:path w="5646381" h="4114800">
                <a:moveTo>
                  <a:pt x="0" y="0"/>
                </a:moveTo>
                <a:lnTo>
                  <a:pt x="5646381" y="0"/>
                </a:lnTo>
                <a:lnTo>
                  <a:pt x="564638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p:cNvSpPr txBox="1"/>
          <p:nvPr/>
        </p:nvSpPr>
        <p:spPr>
          <a:xfrm>
            <a:off x="1181007" y="3401692"/>
            <a:ext cx="7962993" cy="2282825"/>
          </a:xfrm>
          <a:prstGeom prst="rect">
            <a:avLst/>
          </a:prstGeom>
        </p:spPr>
        <p:txBody>
          <a:bodyPr lIns="0" tIns="0" rIns="0" bIns="0" rtlCol="0" anchor="t">
            <a:spAutoFit/>
          </a:bodyPr>
          <a:lstStyle/>
          <a:p>
            <a:pPr algn="l">
              <a:lnSpc>
                <a:spcPts val="9099"/>
              </a:lnSpc>
            </a:pPr>
            <a:r>
              <a:rPr lang="en-US" sz="6999" spc="-139">
                <a:solidFill>
                  <a:srgbClr val="24485E"/>
                </a:solidFill>
                <a:latin typeface="TDTD굴림"/>
                <a:ea typeface="TDTD굴림"/>
                <a:cs typeface="TDTD굴림"/>
                <a:sym typeface="TDTD굴림"/>
              </a:rPr>
              <a:t>Where Should Air Taxis Land? </a:t>
            </a:r>
          </a:p>
        </p:txBody>
      </p:sp>
      <p:sp>
        <p:nvSpPr>
          <p:cNvPr id="11" name="TextBox 11"/>
          <p:cNvSpPr txBox="1"/>
          <p:nvPr/>
        </p:nvSpPr>
        <p:spPr>
          <a:xfrm>
            <a:off x="1181007" y="5940627"/>
            <a:ext cx="11139968" cy="393638"/>
          </a:xfrm>
          <a:prstGeom prst="rect">
            <a:avLst/>
          </a:prstGeom>
        </p:spPr>
        <p:txBody>
          <a:bodyPr lIns="0" tIns="0" rIns="0" bIns="0" rtlCol="0" anchor="t">
            <a:spAutoFit/>
          </a:bodyPr>
          <a:lstStyle/>
          <a:p>
            <a:pPr algn="l">
              <a:lnSpc>
                <a:spcPts val="3045"/>
              </a:lnSpc>
            </a:pPr>
            <a:r>
              <a:rPr lang="en-US" sz="2342" spc="-46">
                <a:solidFill>
                  <a:srgbClr val="24485E"/>
                </a:solidFill>
                <a:latin typeface="TDTD굴림"/>
                <a:ea typeface="TDTD굴림"/>
                <a:cs typeface="TDTD굴림"/>
                <a:sym typeface="TDTD굴림"/>
              </a:rPr>
              <a:t>Finding Optimal Vertiport Locations in Seoul Metropolitan Area with K-Means</a:t>
            </a:r>
          </a:p>
        </p:txBody>
      </p:sp>
      <p:sp>
        <p:nvSpPr>
          <p:cNvPr id="12" name="TextBox 12"/>
          <p:cNvSpPr txBox="1"/>
          <p:nvPr/>
        </p:nvSpPr>
        <p:spPr>
          <a:xfrm>
            <a:off x="1483450" y="8729649"/>
            <a:ext cx="4481402" cy="316230"/>
          </a:xfrm>
          <a:prstGeom prst="rect">
            <a:avLst/>
          </a:prstGeom>
        </p:spPr>
        <p:txBody>
          <a:bodyPr lIns="0" tIns="0" rIns="0" bIns="0" rtlCol="0" anchor="t">
            <a:spAutoFit/>
          </a:bodyPr>
          <a:lstStyle/>
          <a:p>
            <a:pPr algn="l">
              <a:lnSpc>
                <a:spcPts val="2520"/>
              </a:lnSpc>
            </a:pPr>
            <a:r>
              <a:rPr lang="en-US" sz="1800" spc="-36">
                <a:solidFill>
                  <a:srgbClr val="24485E"/>
                </a:solidFill>
                <a:latin typeface="TDTD순고딕"/>
                <a:ea typeface="TDTD순고딕"/>
                <a:cs typeface="TDTD순고딕"/>
                <a:sym typeface="TDTD순고딕"/>
              </a:rPr>
              <a:t>INTRODUCTION TO MACHINE LEARNING</a:t>
            </a:r>
          </a:p>
        </p:txBody>
      </p:sp>
      <p:sp>
        <p:nvSpPr>
          <p:cNvPr id="13" name="TextBox 13"/>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FFFFF"/>
                </a:solidFill>
                <a:latin typeface="TDTD순고딕 Bold"/>
                <a:ea typeface="TDTD순고딕 Bold"/>
                <a:cs typeface="TDTD순고딕 Bold"/>
                <a:sym typeface="TDTD순고딕 Bold"/>
              </a:rPr>
              <a:t>2025</a:t>
            </a:r>
          </a:p>
        </p:txBody>
      </p:sp>
      <p:sp>
        <p:nvSpPr>
          <p:cNvPr id="14" name="TextBox 14"/>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Freeform 9"/>
          <p:cNvSpPr/>
          <p:nvPr/>
        </p:nvSpPr>
        <p:spPr>
          <a:xfrm>
            <a:off x="2042140" y="3667712"/>
            <a:ext cx="592181" cy="568494"/>
          </a:xfrm>
          <a:custGeom>
            <a:avLst/>
            <a:gdLst/>
            <a:ahLst/>
            <a:cxnLst/>
            <a:rect l="l" t="t" r="r" b="b"/>
            <a:pathLst>
              <a:path w="592181" h="568494">
                <a:moveTo>
                  <a:pt x="0" y="0"/>
                </a:moveTo>
                <a:lnTo>
                  <a:pt x="592182" y="0"/>
                </a:lnTo>
                <a:lnTo>
                  <a:pt x="592182" y="568494"/>
                </a:lnTo>
                <a:lnTo>
                  <a:pt x="0" y="568494"/>
                </a:lnTo>
                <a:lnTo>
                  <a:pt x="0" y="0"/>
                </a:lnTo>
                <a:close/>
              </a:path>
            </a:pathLst>
          </a:custGeom>
          <a:blipFill>
            <a:blip r:embed="rId3"/>
            <a:stretch>
              <a:fillRect/>
            </a:stretch>
          </a:blipFill>
        </p:spPr>
        <p:txBody>
          <a:bodyPr/>
          <a:lstStyle/>
          <a:p>
            <a:endParaRPr lang="ko-KR" altLang="en-US"/>
          </a:p>
        </p:txBody>
      </p:sp>
      <p:sp>
        <p:nvSpPr>
          <p:cNvPr id="10" name="Freeform 10"/>
          <p:cNvSpPr/>
          <p:nvPr/>
        </p:nvSpPr>
        <p:spPr>
          <a:xfrm>
            <a:off x="1201954" y="3331742"/>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1" name="Freeform 11"/>
          <p:cNvSpPr/>
          <p:nvPr/>
        </p:nvSpPr>
        <p:spPr>
          <a:xfrm>
            <a:off x="9356733" y="3331742"/>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4" name="AutoShape 14"/>
          <p:cNvSpPr/>
          <p:nvPr/>
        </p:nvSpPr>
        <p:spPr>
          <a:xfrm>
            <a:off x="8917864" y="7255746"/>
            <a:ext cx="1277050" cy="0"/>
          </a:xfrm>
          <a:prstGeom prst="line">
            <a:avLst/>
          </a:prstGeom>
          <a:ln w="38100" cap="flat">
            <a:solidFill>
              <a:srgbClr val="24485E"/>
            </a:solidFill>
            <a:prstDash val="solid"/>
            <a:headEnd type="none" w="sm" len="sm"/>
            <a:tailEnd type="arrow" w="med" len="sm"/>
          </a:ln>
        </p:spPr>
        <p:txBody>
          <a:bodyPr/>
          <a:lstStyle/>
          <a:p>
            <a:endParaRPr lang="ko-KR" altLang="en-US"/>
          </a:p>
        </p:txBody>
      </p:sp>
      <p:sp>
        <p:nvSpPr>
          <p:cNvPr id="15" name="Freeform 15"/>
          <p:cNvSpPr/>
          <p:nvPr/>
        </p:nvSpPr>
        <p:spPr>
          <a:xfrm>
            <a:off x="10442564" y="5264582"/>
            <a:ext cx="6859399" cy="3901687"/>
          </a:xfrm>
          <a:custGeom>
            <a:avLst/>
            <a:gdLst/>
            <a:ahLst/>
            <a:cxnLst/>
            <a:rect l="l" t="t" r="r" b="b"/>
            <a:pathLst>
              <a:path w="6453597" h="3342041">
                <a:moveTo>
                  <a:pt x="0" y="0"/>
                </a:moveTo>
                <a:lnTo>
                  <a:pt x="6453596" y="0"/>
                </a:lnTo>
                <a:lnTo>
                  <a:pt x="6453596" y="3342041"/>
                </a:lnTo>
                <a:lnTo>
                  <a:pt x="0" y="3342041"/>
                </a:lnTo>
                <a:lnTo>
                  <a:pt x="0" y="0"/>
                </a:lnTo>
                <a:close/>
              </a:path>
            </a:pathLst>
          </a:custGeom>
          <a:blipFill>
            <a:blip r:embed="rId6"/>
            <a:stretch>
              <a:fillRect l="-18154" t="-29459" r="-21283" b="-21998"/>
            </a:stretch>
          </a:blipFill>
        </p:spPr>
        <p:txBody>
          <a:bodyPr/>
          <a:lstStyle/>
          <a:p>
            <a:endParaRPr lang="ko-KR" altLang="en-US"/>
          </a:p>
        </p:txBody>
      </p:sp>
      <p:sp>
        <p:nvSpPr>
          <p:cNvPr id="16" name="TextBox 16"/>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7" name="TextBox 17"/>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Point Placement Logic</a:t>
            </a:r>
          </a:p>
        </p:txBody>
      </p:sp>
      <p:sp>
        <p:nvSpPr>
          <p:cNvPr id="18" name="TextBox 18"/>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Preprocessing</a:t>
            </a:r>
          </a:p>
        </p:txBody>
      </p:sp>
      <p:sp>
        <p:nvSpPr>
          <p:cNvPr id="19" name="TextBox 19"/>
          <p:cNvSpPr txBox="1"/>
          <p:nvPr/>
        </p:nvSpPr>
        <p:spPr>
          <a:xfrm>
            <a:off x="1807804" y="3281222"/>
            <a:ext cx="7339380" cy="905447"/>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Refer to the “00_PointCount” column per district to decide </a:t>
            </a:r>
            <a:r>
              <a:rPr lang="en-US" sz="2602" b="1" spc="-52">
                <a:solidFill>
                  <a:srgbClr val="FF0000"/>
                </a:solidFill>
                <a:latin typeface="TDTD순고딕 Bold"/>
                <a:ea typeface="TDTD순고딕 Bold"/>
                <a:cs typeface="TDTD순고딕 Bold"/>
                <a:sym typeface="TDTD순고딕 Bold"/>
              </a:rPr>
              <a:t>how many points to assign</a:t>
            </a:r>
          </a:p>
        </p:txBody>
      </p:sp>
      <p:sp>
        <p:nvSpPr>
          <p:cNvPr id="20" name="TextBox 20"/>
          <p:cNvSpPr txBox="1"/>
          <p:nvPr/>
        </p:nvSpPr>
        <p:spPr>
          <a:xfrm>
            <a:off x="9962583" y="3281222"/>
            <a:ext cx="7339380" cy="905447"/>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Points are generated randomly but prioritized toward </a:t>
            </a:r>
            <a:r>
              <a:rPr lang="en-US" sz="2602" b="1" spc="-52">
                <a:solidFill>
                  <a:srgbClr val="FF0000"/>
                </a:solidFill>
                <a:latin typeface="TDTD순고딕 Bold"/>
                <a:ea typeface="TDTD순고딕 Bold"/>
                <a:cs typeface="TDTD순고딕 Bold"/>
                <a:sym typeface="TDTD순고딕 Bold"/>
              </a:rPr>
              <a:t>residential or business-dense zones</a:t>
            </a:r>
          </a:p>
        </p:txBody>
      </p:sp>
      <p:sp>
        <p:nvSpPr>
          <p:cNvPr id="21" name="TextBox 21"/>
          <p:cNvSpPr txBox="1"/>
          <p:nvPr/>
        </p:nvSpPr>
        <p:spPr>
          <a:xfrm>
            <a:off x="1807804" y="4217343"/>
            <a:ext cx="6674130"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Example: If Gapyeong-gun has a count of 3, then 3 points are distributed within its boundary</a:t>
            </a:r>
          </a:p>
        </p:txBody>
      </p:sp>
      <p:sp>
        <p:nvSpPr>
          <p:cNvPr id="22" name="TextBox 22"/>
          <p:cNvSpPr txBox="1"/>
          <p:nvPr/>
        </p:nvSpPr>
        <p:spPr>
          <a:xfrm>
            <a:off x="9962583" y="4217343"/>
            <a:ext cx="6674130"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Use ArcGIS Pro's “Create Random Points” tool within each district’s shapefile</a:t>
            </a:r>
          </a:p>
        </p:txBody>
      </p:sp>
      <p:sp>
        <p:nvSpPr>
          <p:cNvPr id="23" name="TextBox 23"/>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11</a:t>
            </a:r>
          </a:p>
        </p:txBody>
      </p:sp>
      <p:pic>
        <p:nvPicPr>
          <p:cNvPr id="25" name="그림 24" descr="텍스트, 스크린샷, 폰트, 번호이(가) 표시된 사진&#10;&#10;자동 생성된 설명">
            <a:extLst>
              <a:ext uri="{FF2B5EF4-FFF2-40B4-BE49-F238E27FC236}">
                <a16:creationId xmlns:a16="http://schemas.microsoft.com/office/drawing/2014/main" id="{0F1930C4-DF8D-8061-CEF3-CD6ACA675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1954" y="5264583"/>
            <a:ext cx="7468260" cy="39016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sp>
        <p:nvSpPr>
          <p:cNvPr id="2" name="TextBox 2"/>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grpSp>
        <p:nvGrpSpPr>
          <p:cNvPr id="3" name="Group 3"/>
          <p:cNvGrpSpPr/>
          <p:nvPr/>
        </p:nvGrpSpPr>
        <p:grpSpPr>
          <a:xfrm>
            <a:off x="520769" y="493985"/>
            <a:ext cx="17252828" cy="9291926"/>
            <a:chOff x="0" y="0"/>
            <a:chExt cx="4543955" cy="2447256"/>
          </a:xfrm>
        </p:grpSpPr>
        <p:sp>
          <p:nvSpPr>
            <p:cNvPr id="4" name="Freeform 4"/>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5" name="TextBox 5"/>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6" name="Group 6"/>
          <p:cNvGrpSpPr/>
          <p:nvPr/>
        </p:nvGrpSpPr>
        <p:grpSpPr>
          <a:xfrm>
            <a:off x="1028700" y="843108"/>
            <a:ext cx="1671112" cy="589906"/>
            <a:chOff x="0" y="0"/>
            <a:chExt cx="440128" cy="155366"/>
          </a:xfrm>
        </p:grpSpPr>
        <p:sp>
          <p:nvSpPr>
            <p:cNvPr id="7" name="Freeform 7"/>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8" name="TextBox 8"/>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9" name="AutoShape 9"/>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10" name="Freeform 10"/>
          <p:cNvSpPr/>
          <p:nvPr/>
        </p:nvSpPr>
        <p:spPr>
          <a:xfrm>
            <a:off x="9356733" y="4731739"/>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9356733" y="5912967"/>
            <a:ext cx="399311" cy="399311"/>
          </a:xfrm>
          <a:custGeom>
            <a:avLst/>
            <a:gdLst/>
            <a:ahLst/>
            <a:cxnLst/>
            <a:rect l="l" t="t" r="r" b="b"/>
            <a:pathLst>
              <a:path w="399311" h="399311">
                <a:moveTo>
                  <a:pt x="0" y="0"/>
                </a:moveTo>
                <a:lnTo>
                  <a:pt x="399311" y="0"/>
                </a:lnTo>
                <a:lnTo>
                  <a:pt x="399311" y="399310"/>
                </a:lnTo>
                <a:lnTo>
                  <a:pt x="0" y="399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2" name="Freeform 12"/>
          <p:cNvSpPr/>
          <p:nvPr/>
        </p:nvSpPr>
        <p:spPr>
          <a:xfrm>
            <a:off x="9356733" y="6721927"/>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3" name="Freeform 13"/>
          <p:cNvSpPr/>
          <p:nvPr/>
        </p:nvSpPr>
        <p:spPr>
          <a:xfrm>
            <a:off x="1201954" y="4089214"/>
            <a:ext cx="7467297" cy="4717606"/>
          </a:xfrm>
          <a:custGeom>
            <a:avLst/>
            <a:gdLst/>
            <a:ahLst/>
            <a:cxnLst/>
            <a:rect l="l" t="t" r="r" b="b"/>
            <a:pathLst>
              <a:path w="7467297" h="4717606">
                <a:moveTo>
                  <a:pt x="0" y="0"/>
                </a:moveTo>
                <a:lnTo>
                  <a:pt x="7467297" y="0"/>
                </a:lnTo>
                <a:lnTo>
                  <a:pt x="7467297" y="4717607"/>
                </a:lnTo>
                <a:lnTo>
                  <a:pt x="0" y="4717607"/>
                </a:lnTo>
                <a:lnTo>
                  <a:pt x="0" y="0"/>
                </a:lnTo>
                <a:close/>
              </a:path>
            </a:pathLst>
          </a:custGeom>
          <a:blipFill>
            <a:blip r:embed="rId5"/>
            <a:stretch>
              <a:fillRect l="-28534" t="-40196" r="-68792" b="-35495"/>
            </a:stretch>
          </a:blipFill>
        </p:spPr>
        <p:txBody>
          <a:bodyPr/>
          <a:lstStyle/>
          <a:p>
            <a:endParaRPr lang="ko-KR" altLang="en-US"/>
          </a:p>
        </p:txBody>
      </p:sp>
      <p:sp>
        <p:nvSpPr>
          <p:cNvPr id="14" name="TextBox 14"/>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5" name="TextBox 15"/>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GIS Processing View</a:t>
            </a:r>
          </a:p>
        </p:txBody>
      </p:sp>
      <p:sp>
        <p:nvSpPr>
          <p:cNvPr id="16" name="TextBox 16"/>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Preprocessing</a:t>
            </a:r>
          </a:p>
        </p:txBody>
      </p:sp>
      <p:sp>
        <p:nvSpPr>
          <p:cNvPr id="17" name="TextBox 17"/>
          <p:cNvSpPr txBox="1"/>
          <p:nvPr/>
        </p:nvSpPr>
        <p:spPr>
          <a:xfrm>
            <a:off x="9962583" y="4681220"/>
            <a:ext cx="7339380" cy="908763"/>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In ArcGIS Pro, merged capital region shapefile with filtered land use zones</a:t>
            </a:r>
          </a:p>
        </p:txBody>
      </p:sp>
      <p:sp>
        <p:nvSpPr>
          <p:cNvPr id="18" name="TextBox 18"/>
          <p:cNvSpPr txBox="1"/>
          <p:nvPr/>
        </p:nvSpPr>
        <p:spPr>
          <a:xfrm>
            <a:off x="9962583" y="5862447"/>
            <a:ext cx="7339380"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Points generated only on valid parcels</a:t>
            </a:r>
          </a:p>
        </p:txBody>
      </p:sp>
      <p:sp>
        <p:nvSpPr>
          <p:cNvPr id="19" name="TextBox 19"/>
          <p:cNvSpPr txBox="1"/>
          <p:nvPr/>
        </p:nvSpPr>
        <p:spPr>
          <a:xfrm>
            <a:off x="9962583" y="6671407"/>
            <a:ext cx="7339380" cy="908763"/>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Final points verified via attribute table in export layer</a:t>
            </a:r>
          </a:p>
        </p:txBody>
      </p:sp>
      <p:sp>
        <p:nvSpPr>
          <p:cNvPr id="20" name="TextBox 20"/>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sp>
        <p:nvSpPr>
          <p:cNvPr id="2" name="TextBox 2"/>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grpSp>
        <p:nvGrpSpPr>
          <p:cNvPr id="3" name="Group 3"/>
          <p:cNvGrpSpPr/>
          <p:nvPr/>
        </p:nvGrpSpPr>
        <p:grpSpPr>
          <a:xfrm>
            <a:off x="520769" y="493985"/>
            <a:ext cx="17252828" cy="9291926"/>
            <a:chOff x="0" y="0"/>
            <a:chExt cx="4543955" cy="2447256"/>
          </a:xfrm>
        </p:grpSpPr>
        <p:sp>
          <p:nvSpPr>
            <p:cNvPr id="4" name="Freeform 4"/>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5" name="TextBox 5"/>
            <p:cNvSpPr txBox="1"/>
            <p:nvPr/>
          </p:nvSpPr>
          <p:spPr>
            <a:xfrm>
              <a:off x="0" y="-38100"/>
              <a:ext cx="4543955" cy="2485356"/>
            </a:xfrm>
            <a:prstGeom prst="rect">
              <a:avLst/>
            </a:prstGeom>
          </p:spPr>
          <p:txBody>
            <a:bodyPr lIns="50800" tIns="50800" rIns="50800" bIns="50800" rtlCol="0" anchor="ctr"/>
            <a:lstStyle/>
            <a:p>
              <a:pPr marL="348118" lvl="1" indent="-174059" algn="ctr">
                <a:lnSpc>
                  <a:spcPts val="2257"/>
                </a:lnSpc>
                <a:buFont typeface="Arial"/>
                <a:buChar char="•"/>
              </a:pPr>
              <a:endParaRPr/>
            </a:p>
          </p:txBody>
        </p:sp>
      </p:grpSp>
      <p:grpSp>
        <p:nvGrpSpPr>
          <p:cNvPr id="6" name="Group 6"/>
          <p:cNvGrpSpPr/>
          <p:nvPr/>
        </p:nvGrpSpPr>
        <p:grpSpPr>
          <a:xfrm>
            <a:off x="1028700" y="843108"/>
            <a:ext cx="1671112" cy="589906"/>
            <a:chOff x="0" y="0"/>
            <a:chExt cx="440128" cy="155366"/>
          </a:xfrm>
        </p:grpSpPr>
        <p:sp>
          <p:nvSpPr>
            <p:cNvPr id="7" name="Freeform 7"/>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8" name="TextBox 8"/>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9" name="AutoShape 9"/>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10" name="Freeform 10"/>
          <p:cNvSpPr/>
          <p:nvPr/>
        </p:nvSpPr>
        <p:spPr>
          <a:xfrm>
            <a:off x="1201954" y="4708713"/>
            <a:ext cx="7615922" cy="2199184"/>
          </a:xfrm>
          <a:custGeom>
            <a:avLst/>
            <a:gdLst/>
            <a:ahLst/>
            <a:cxnLst/>
            <a:rect l="l" t="t" r="r" b="b"/>
            <a:pathLst>
              <a:path w="7615922" h="2199184">
                <a:moveTo>
                  <a:pt x="0" y="0"/>
                </a:moveTo>
                <a:lnTo>
                  <a:pt x="7615922" y="0"/>
                </a:lnTo>
                <a:lnTo>
                  <a:pt x="7615922" y="2199184"/>
                </a:lnTo>
                <a:lnTo>
                  <a:pt x="0" y="2199184"/>
                </a:lnTo>
                <a:lnTo>
                  <a:pt x="0" y="0"/>
                </a:lnTo>
                <a:close/>
              </a:path>
            </a:pathLst>
          </a:custGeom>
          <a:blipFill>
            <a:blip r:embed="rId3"/>
            <a:stretch>
              <a:fillRect t="-1296" b="-1296"/>
            </a:stretch>
          </a:blipFill>
        </p:spPr>
        <p:txBody>
          <a:bodyPr/>
          <a:lstStyle/>
          <a:p>
            <a:endParaRPr lang="ko-KR" altLang="en-US"/>
          </a:p>
        </p:txBody>
      </p:sp>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K-Means Clustering</a:t>
            </a:r>
          </a:p>
        </p:txBody>
      </p:sp>
      <p:sp>
        <p:nvSpPr>
          <p:cNvPr id="13" name="TextBox 13"/>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Modeling</a:t>
            </a:r>
          </a:p>
        </p:txBody>
      </p:sp>
      <p:sp>
        <p:nvSpPr>
          <p:cNvPr id="14" name="TextBox 14"/>
          <p:cNvSpPr txBox="1"/>
          <p:nvPr/>
        </p:nvSpPr>
        <p:spPr>
          <a:xfrm>
            <a:off x="9983908" y="3165663"/>
            <a:ext cx="7762432" cy="5638165"/>
          </a:xfrm>
          <a:prstGeom prst="rect">
            <a:avLst/>
          </a:prstGeom>
        </p:spPr>
        <p:txBody>
          <a:bodyPr lIns="0" tIns="0" rIns="0" bIns="0" rtlCol="0" anchor="t">
            <a:spAutoFit/>
          </a:bodyPr>
          <a:lstStyle/>
          <a:p>
            <a:pPr algn="l">
              <a:lnSpc>
                <a:spcPts val="6500"/>
              </a:lnSpc>
            </a:pPr>
            <a:r>
              <a:rPr lang="en-US" sz="2600">
                <a:solidFill>
                  <a:srgbClr val="24485E"/>
                </a:solidFill>
                <a:latin typeface="TDTD굴림"/>
                <a:ea typeface="TDTD굴림"/>
                <a:cs typeface="TDTD굴림"/>
                <a:sym typeface="TDTD굴림"/>
              </a:rPr>
              <a:t>Scikit-learn library</a:t>
            </a:r>
          </a:p>
          <a:p>
            <a:pPr algn="l">
              <a:lnSpc>
                <a:spcPts val="6500"/>
              </a:lnSpc>
            </a:pPr>
            <a:r>
              <a:rPr lang="en-US" sz="2600">
                <a:solidFill>
                  <a:srgbClr val="24485E"/>
                </a:solidFill>
                <a:latin typeface="TDTD굴림"/>
                <a:ea typeface="TDTD굴림"/>
                <a:cs typeface="TDTD굴림"/>
                <a:sym typeface="TDTD굴림"/>
              </a:rPr>
              <a:t>Clusters: 100</a:t>
            </a:r>
          </a:p>
          <a:p>
            <a:pPr algn="l">
              <a:lnSpc>
                <a:spcPts val="6500"/>
              </a:lnSpc>
            </a:pPr>
            <a:r>
              <a:rPr lang="en-US" sz="2600">
                <a:solidFill>
                  <a:srgbClr val="24485E"/>
                </a:solidFill>
                <a:latin typeface="TDTD굴림"/>
                <a:ea typeface="TDTD굴림"/>
                <a:cs typeface="TDTD굴림"/>
                <a:sym typeface="TDTD굴림"/>
              </a:rPr>
              <a:t>Iterations: 1000</a:t>
            </a:r>
          </a:p>
          <a:p>
            <a:pPr algn="l">
              <a:lnSpc>
                <a:spcPts val="6500"/>
              </a:lnSpc>
            </a:pPr>
            <a:r>
              <a:rPr lang="en-US" sz="2600">
                <a:solidFill>
                  <a:srgbClr val="24485E"/>
                </a:solidFill>
                <a:latin typeface="TDTD굴림"/>
                <a:ea typeface="TDTD굴림"/>
                <a:cs typeface="TDTD굴림"/>
                <a:sym typeface="TDTD굴림"/>
              </a:rPr>
              <a:t>Random seed: 123</a:t>
            </a:r>
          </a:p>
          <a:p>
            <a:pPr algn="l">
              <a:lnSpc>
                <a:spcPts val="6500"/>
              </a:lnSpc>
            </a:pPr>
            <a:r>
              <a:rPr lang="en-US" sz="2600">
                <a:solidFill>
                  <a:srgbClr val="24485E"/>
                </a:solidFill>
                <a:latin typeface="TDTD굴림"/>
                <a:ea typeface="TDTD굴림"/>
                <a:cs typeface="TDTD굴림"/>
                <a:sym typeface="TDTD굴림"/>
              </a:rPr>
              <a:t>Manual adjustment of centroids in non-installable areas</a:t>
            </a:r>
          </a:p>
          <a:p>
            <a:pPr algn="l">
              <a:lnSpc>
                <a:spcPts val="6500"/>
              </a:lnSpc>
            </a:pPr>
            <a:endParaRPr lang="en-US" sz="2600">
              <a:solidFill>
                <a:srgbClr val="24485E"/>
              </a:solidFill>
              <a:latin typeface="TDTD굴림"/>
              <a:ea typeface="TDTD굴림"/>
              <a:cs typeface="TDTD굴림"/>
              <a:sym typeface="TDTD굴림"/>
            </a:endParaRPr>
          </a:p>
        </p:txBody>
      </p:sp>
      <p:sp>
        <p:nvSpPr>
          <p:cNvPr id="15" name="Freeform 15"/>
          <p:cNvSpPr/>
          <p:nvPr/>
        </p:nvSpPr>
        <p:spPr>
          <a:xfrm>
            <a:off x="9142769" y="3499038"/>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6" name="Freeform 16"/>
          <p:cNvSpPr/>
          <p:nvPr/>
        </p:nvSpPr>
        <p:spPr>
          <a:xfrm>
            <a:off x="9142769" y="5140090"/>
            <a:ext cx="399311" cy="399311"/>
          </a:xfrm>
          <a:custGeom>
            <a:avLst/>
            <a:gdLst/>
            <a:ahLst/>
            <a:cxnLst/>
            <a:rect l="l" t="t" r="r" b="b"/>
            <a:pathLst>
              <a:path w="399311" h="399311">
                <a:moveTo>
                  <a:pt x="0" y="0"/>
                </a:moveTo>
                <a:lnTo>
                  <a:pt x="399311" y="0"/>
                </a:lnTo>
                <a:lnTo>
                  <a:pt x="399311" y="399310"/>
                </a:lnTo>
                <a:lnTo>
                  <a:pt x="0" y="399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7" name="Freeform 17"/>
          <p:cNvSpPr/>
          <p:nvPr/>
        </p:nvSpPr>
        <p:spPr>
          <a:xfrm>
            <a:off x="9142769" y="5960615"/>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8" name="Freeform 18"/>
          <p:cNvSpPr/>
          <p:nvPr/>
        </p:nvSpPr>
        <p:spPr>
          <a:xfrm>
            <a:off x="9142769" y="6781141"/>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9" name="Freeform 19"/>
          <p:cNvSpPr/>
          <p:nvPr/>
        </p:nvSpPr>
        <p:spPr>
          <a:xfrm>
            <a:off x="9142769" y="4319564"/>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20" name="TextBox 20"/>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sp>
        <p:nvSpPr>
          <p:cNvPr id="2" name="TextBox 2"/>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grpSp>
        <p:nvGrpSpPr>
          <p:cNvPr id="3" name="Group 3"/>
          <p:cNvGrpSpPr/>
          <p:nvPr/>
        </p:nvGrpSpPr>
        <p:grpSpPr>
          <a:xfrm>
            <a:off x="520769" y="493985"/>
            <a:ext cx="17252828" cy="9291926"/>
            <a:chOff x="0" y="0"/>
            <a:chExt cx="4543955" cy="2447256"/>
          </a:xfrm>
        </p:grpSpPr>
        <p:sp>
          <p:nvSpPr>
            <p:cNvPr id="4" name="Freeform 4"/>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5" name="TextBox 5"/>
            <p:cNvSpPr txBox="1"/>
            <p:nvPr/>
          </p:nvSpPr>
          <p:spPr>
            <a:xfrm>
              <a:off x="0" y="-38100"/>
              <a:ext cx="4543955" cy="2485356"/>
            </a:xfrm>
            <a:prstGeom prst="rect">
              <a:avLst/>
            </a:prstGeom>
          </p:spPr>
          <p:txBody>
            <a:bodyPr lIns="50800" tIns="50800" rIns="50800" bIns="50800" rtlCol="0" anchor="ctr"/>
            <a:lstStyle/>
            <a:p>
              <a:pPr marL="348118" lvl="1" indent="-174059" algn="ctr">
                <a:lnSpc>
                  <a:spcPts val="2257"/>
                </a:lnSpc>
                <a:buFont typeface="Arial"/>
                <a:buChar char="•"/>
              </a:pPr>
              <a:endParaRPr/>
            </a:p>
          </p:txBody>
        </p:sp>
      </p:grpSp>
      <p:grpSp>
        <p:nvGrpSpPr>
          <p:cNvPr id="6" name="Group 6"/>
          <p:cNvGrpSpPr/>
          <p:nvPr/>
        </p:nvGrpSpPr>
        <p:grpSpPr>
          <a:xfrm>
            <a:off x="1028700" y="843108"/>
            <a:ext cx="1671112" cy="589906"/>
            <a:chOff x="0" y="0"/>
            <a:chExt cx="440128" cy="155366"/>
          </a:xfrm>
        </p:grpSpPr>
        <p:sp>
          <p:nvSpPr>
            <p:cNvPr id="7" name="Freeform 7"/>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8" name="TextBox 8"/>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9" name="AutoShape 9"/>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10" name="Freeform 10"/>
          <p:cNvSpPr/>
          <p:nvPr/>
        </p:nvSpPr>
        <p:spPr>
          <a:xfrm>
            <a:off x="1201954" y="3664789"/>
            <a:ext cx="7651336" cy="4935112"/>
          </a:xfrm>
          <a:custGeom>
            <a:avLst/>
            <a:gdLst/>
            <a:ahLst/>
            <a:cxnLst/>
            <a:rect l="l" t="t" r="r" b="b"/>
            <a:pathLst>
              <a:path w="7651336" h="4935112">
                <a:moveTo>
                  <a:pt x="0" y="0"/>
                </a:moveTo>
                <a:lnTo>
                  <a:pt x="7651336" y="0"/>
                </a:lnTo>
                <a:lnTo>
                  <a:pt x="7651336" y="4935112"/>
                </a:lnTo>
                <a:lnTo>
                  <a:pt x="0" y="4935112"/>
                </a:lnTo>
                <a:lnTo>
                  <a:pt x="0" y="0"/>
                </a:lnTo>
                <a:close/>
              </a:path>
            </a:pathLst>
          </a:custGeom>
          <a:blipFill>
            <a:blip r:embed="rId3"/>
            <a:stretch>
              <a:fillRect/>
            </a:stretch>
          </a:blipFill>
        </p:spPr>
        <p:txBody>
          <a:bodyPr/>
          <a:lstStyle/>
          <a:p>
            <a:endParaRPr lang="ko-KR" altLang="en-US"/>
          </a:p>
        </p:txBody>
      </p:sp>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Map Visualization</a:t>
            </a:r>
          </a:p>
        </p:txBody>
      </p:sp>
      <p:sp>
        <p:nvSpPr>
          <p:cNvPr id="13" name="TextBox 13"/>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Modeling</a:t>
            </a:r>
          </a:p>
        </p:txBody>
      </p:sp>
      <p:sp>
        <p:nvSpPr>
          <p:cNvPr id="14" name="TextBox 14"/>
          <p:cNvSpPr txBox="1"/>
          <p:nvPr/>
        </p:nvSpPr>
        <p:spPr>
          <a:xfrm>
            <a:off x="9942439" y="3165663"/>
            <a:ext cx="7012094" cy="3180715"/>
          </a:xfrm>
          <a:prstGeom prst="rect">
            <a:avLst/>
          </a:prstGeom>
        </p:spPr>
        <p:txBody>
          <a:bodyPr lIns="0" tIns="0" rIns="0" bIns="0" rtlCol="0" anchor="t">
            <a:spAutoFit/>
          </a:bodyPr>
          <a:lstStyle/>
          <a:p>
            <a:pPr algn="l">
              <a:lnSpc>
                <a:spcPts val="6500"/>
              </a:lnSpc>
            </a:pPr>
            <a:r>
              <a:rPr lang="en-US" sz="2600">
                <a:solidFill>
                  <a:srgbClr val="24485E"/>
                </a:solidFill>
                <a:latin typeface="TDTD굴림"/>
                <a:ea typeface="TDTD굴림"/>
                <a:cs typeface="TDTD굴림"/>
                <a:sym typeface="TDTD굴림"/>
              </a:rPr>
              <a:t>Assigned cluster labels to the original data</a:t>
            </a:r>
          </a:p>
          <a:p>
            <a:pPr algn="l">
              <a:lnSpc>
                <a:spcPts val="6500"/>
              </a:lnSpc>
            </a:pPr>
            <a:r>
              <a:rPr lang="en-US" sz="2600">
                <a:solidFill>
                  <a:srgbClr val="24485E"/>
                </a:solidFill>
                <a:latin typeface="TDTD굴림"/>
                <a:ea typeface="TDTD굴림"/>
                <a:cs typeface="TDTD굴림"/>
                <a:sym typeface="TDTD굴림"/>
              </a:rPr>
              <a:t>Visualized results using Folium</a:t>
            </a:r>
          </a:p>
          <a:p>
            <a:pPr algn="l">
              <a:lnSpc>
                <a:spcPts val="6500"/>
              </a:lnSpc>
            </a:pPr>
            <a:r>
              <a:rPr lang="en-US" sz="2600">
                <a:solidFill>
                  <a:srgbClr val="24485E"/>
                </a:solidFill>
                <a:latin typeface="TDTD굴림"/>
                <a:ea typeface="TDTD굴림"/>
                <a:cs typeface="TDTD굴림"/>
                <a:sym typeface="TDTD굴림"/>
              </a:rPr>
              <a:t>Displayed point locations, cluster boundaries, and centroids</a:t>
            </a:r>
          </a:p>
        </p:txBody>
      </p:sp>
      <p:sp>
        <p:nvSpPr>
          <p:cNvPr id="15" name="Freeform 15"/>
          <p:cNvSpPr/>
          <p:nvPr/>
        </p:nvSpPr>
        <p:spPr>
          <a:xfrm>
            <a:off x="9306975" y="3499038"/>
            <a:ext cx="399311" cy="399311"/>
          </a:xfrm>
          <a:custGeom>
            <a:avLst/>
            <a:gdLst/>
            <a:ahLst/>
            <a:cxnLst/>
            <a:rect l="l" t="t" r="r" b="b"/>
            <a:pathLst>
              <a:path w="399311" h="399311">
                <a:moveTo>
                  <a:pt x="0" y="0"/>
                </a:moveTo>
                <a:lnTo>
                  <a:pt x="399310" y="0"/>
                </a:lnTo>
                <a:lnTo>
                  <a:pt x="399310"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6" name="Freeform 16"/>
          <p:cNvSpPr/>
          <p:nvPr/>
        </p:nvSpPr>
        <p:spPr>
          <a:xfrm>
            <a:off x="9306975" y="5140090"/>
            <a:ext cx="399311" cy="399311"/>
          </a:xfrm>
          <a:custGeom>
            <a:avLst/>
            <a:gdLst/>
            <a:ahLst/>
            <a:cxnLst/>
            <a:rect l="l" t="t" r="r" b="b"/>
            <a:pathLst>
              <a:path w="399311" h="399311">
                <a:moveTo>
                  <a:pt x="0" y="0"/>
                </a:moveTo>
                <a:lnTo>
                  <a:pt x="399310" y="0"/>
                </a:lnTo>
                <a:lnTo>
                  <a:pt x="399310" y="399310"/>
                </a:lnTo>
                <a:lnTo>
                  <a:pt x="0" y="399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7" name="Freeform 17"/>
          <p:cNvSpPr/>
          <p:nvPr/>
        </p:nvSpPr>
        <p:spPr>
          <a:xfrm>
            <a:off x="9306975" y="4319564"/>
            <a:ext cx="399311" cy="399311"/>
          </a:xfrm>
          <a:custGeom>
            <a:avLst/>
            <a:gdLst/>
            <a:ahLst/>
            <a:cxnLst/>
            <a:rect l="l" t="t" r="r" b="b"/>
            <a:pathLst>
              <a:path w="399311" h="399311">
                <a:moveTo>
                  <a:pt x="0" y="0"/>
                </a:moveTo>
                <a:lnTo>
                  <a:pt x="399310" y="0"/>
                </a:lnTo>
                <a:lnTo>
                  <a:pt x="399310"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8" name="TextBox 18"/>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sp>
        <p:nvSpPr>
          <p:cNvPr id="2" name="TextBox 2"/>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grpSp>
        <p:nvGrpSpPr>
          <p:cNvPr id="3" name="Group 3"/>
          <p:cNvGrpSpPr/>
          <p:nvPr/>
        </p:nvGrpSpPr>
        <p:grpSpPr>
          <a:xfrm>
            <a:off x="520769" y="493985"/>
            <a:ext cx="17252828" cy="9291926"/>
            <a:chOff x="0" y="0"/>
            <a:chExt cx="4543955" cy="2447256"/>
          </a:xfrm>
        </p:grpSpPr>
        <p:sp>
          <p:nvSpPr>
            <p:cNvPr id="4" name="Freeform 4"/>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5" name="TextBox 5"/>
            <p:cNvSpPr txBox="1"/>
            <p:nvPr/>
          </p:nvSpPr>
          <p:spPr>
            <a:xfrm>
              <a:off x="0" y="-38100"/>
              <a:ext cx="4543955" cy="2485356"/>
            </a:xfrm>
            <a:prstGeom prst="rect">
              <a:avLst/>
            </a:prstGeom>
          </p:spPr>
          <p:txBody>
            <a:bodyPr lIns="50800" tIns="50800" rIns="50800" bIns="50800" rtlCol="0" anchor="ctr"/>
            <a:lstStyle/>
            <a:p>
              <a:pPr marL="348118" lvl="1" indent="-174059" algn="ctr">
                <a:lnSpc>
                  <a:spcPts val="2257"/>
                </a:lnSpc>
                <a:buFont typeface="Arial"/>
                <a:buChar char="•"/>
              </a:pPr>
              <a:endParaRPr/>
            </a:p>
          </p:txBody>
        </p:sp>
      </p:grpSp>
      <p:grpSp>
        <p:nvGrpSpPr>
          <p:cNvPr id="6" name="Group 6"/>
          <p:cNvGrpSpPr/>
          <p:nvPr/>
        </p:nvGrpSpPr>
        <p:grpSpPr>
          <a:xfrm>
            <a:off x="1028700" y="843108"/>
            <a:ext cx="1671112" cy="589906"/>
            <a:chOff x="0" y="0"/>
            <a:chExt cx="440128" cy="155366"/>
          </a:xfrm>
        </p:grpSpPr>
        <p:sp>
          <p:nvSpPr>
            <p:cNvPr id="7" name="Freeform 7"/>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8" name="TextBox 8"/>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9" name="AutoShape 9"/>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10" name="Freeform 10"/>
          <p:cNvSpPr/>
          <p:nvPr/>
        </p:nvSpPr>
        <p:spPr>
          <a:xfrm>
            <a:off x="1253571" y="3499038"/>
            <a:ext cx="7893612" cy="5766659"/>
          </a:xfrm>
          <a:custGeom>
            <a:avLst/>
            <a:gdLst/>
            <a:ahLst/>
            <a:cxnLst/>
            <a:rect l="l" t="t" r="r" b="b"/>
            <a:pathLst>
              <a:path w="7893612" h="5766659">
                <a:moveTo>
                  <a:pt x="0" y="0"/>
                </a:moveTo>
                <a:lnTo>
                  <a:pt x="7893612" y="0"/>
                </a:lnTo>
                <a:lnTo>
                  <a:pt x="7893612" y="5766659"/>
                </a:lnTo>
                <a:lnTo>
                  <a:pt x="0" y="5766659"/>
                </a:lnTo>
                <a:lnTo>
                  <a:pt x="0" y="0"/>
                </a:lnTo>
                <a:close/>
              </a:path>
            </a:pathLst>
          </a:custGeom>
          <a:blipFill>
            <a:blip r:embed="rId3"/>
            <a:stretch>
              <a:fillRect/>
            </a:stretch>
          </a:blipFill>
        </p:spPr>
        <p:txBody>
          <a:bodyPr/>
          <a:lstStyle/>
          <a:p>
            <a:endParaRPr lang="ko-KR" altLang="en-US"/>
          </a:p>
        </p:txBody>
      </p:sp>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Silhouette Coefficient</a:t>
            </a:r>
          </a:p>
        </p:txBody>
      </p:sp>
      <p:sp>
        <p:nvSpPr>
          <p:cNvPr id="13" name="TextBox 13"/>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Evaluation</a:t>
            </a:r>
          </a:p>
        </p:txBody>
      </p:sp>
      <p:sp>
        <p:nvSpPr>
          <p:cNvPr id="14" name="TextBox 14"/>
          <p:cNvSpPr txBox="1"/>
          <p:nvPr/>
        </p:nvSpPr>
        <p:spPr>
          <a:xfrm>
            <a:off x="10154721" y="3165663"/>
            <a:ext cx="7104579" cy="3180715"/>
          </a:xfrm>
          <a:prstGeom prst="rect">
            <a:avLst/>
          </a:prstGeom>
        </p:spPr>
        <p:txBody>
          <a:bodyPr lIns="0" tIns="0" rIns="0" bIns="0" rtlCol="0" anchor="t">
            <a:spAutoFit/>
          </a:bodyPr>
          <a:lstStyle/>
          <a:p>
            <a:pPr algn="l">
              <a:lnSpc>
                <a:spcPts val="6500"/>
              </a:lnSpc>
            </a:pPr>
            <a:r>
              <a:rPr lang="en-US" sz="2600">
                <a:solidFill>
                  <a:srgbClr val="24485E"/>
                </a:solidFill>
                <a:latin typeface="TDTD굴림"/>
                <a:ea typeface="TDTD굴림"/>
                <a:cs typeface="TDTD굴림"/>
                <a:sym typeface="TDTD굴림"/>
              </a:rPr>
              <a:t>Evaluated using silhouette coefficient</a:t>
            </a:r>
          </a:p>
          <a:p>
            <a:pPr algn="l">
              <a:lnSpc>
                <a:spcPts val="6500"/>
              </a:lnSpc>
            </a:pPr>
            <a:r>
              <a:rPr lang="en-US" sz="2600">
                <a:solidFill>
                  <a:srgbClr val="24485E"/>
                </a:solidFill>
                <a:latin typeface="TDTD굴림"/>
                <a:ea typeface="TDTD굴림"/>
                <a:cs typeface="TDTD굴림"/>
                <a:sym typeface="TDTD굴림"/>
              </a:rPr>
              <a:t>Average silhouette score ≈≈≈ 0.4</a:t>
            </a:r>
          </a:p>
          <a:p>
            <a:pPr algn="l">
              <a:lnSpc>
                <a:spcPts val="6500"/>
              </a:lnSpc>
            </a:pPr>
            <a:r>
              <a:rPr lang="en-US" sz="2600">
                <a:solidFill>
                  <a:srgbClr val="24485E"/>
                </a:solidFill>
                <a:latin typeface="TDTD굴림"/>
                <a:ea typeface="TDTD굴림"/>
                <a:cs typeface="TDTD굴림"/>
                <a:sym typeface="TDTD굴림"/>
              </a:rPr>
              <a:t>Possible improvements: fewer clusters or K-Means++ initialization</a:t>
            </a:r>
          </a:p>
        </p:txBody>
      </p:sp>
      <p:sp>
        <p:nvSpPr>
          <p:cNvPr id="15" name="Freeform 15"/>
          <p:cNvSpPr/>
          <p:nvPr/>
        </p:nvSpPr>
        <p:spPr>
          <a:xfrm>
            <a:off x="9450610" y="3499038"/>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6" name="Freeform 16"/>
          <p:cNvSpPr/>
          <p:nvPr/>
        </p:nvSpPr>
        <p:spPr>
          <a:xfrm>
            <a:off x="9450610" y="5140090"/>
            <a:ext cx="399311" cy="399311"/>
          </a:xfrm>
          <a:custGeom>
            <a:avLst/>
            <a:gdLst/>
            <a:ahLst/>
            <a:cxnLst/>
            <a:rect l="l" t="t" r="r" b="b"/>
            <a:pathLst>
              <a:path w="399311" h="399311">
                <a:moveTo>
                  <a:pt x="0" y="0"/>
                </a:moveTo>
                <a:lnTo>
                  <a:pt x="399311" y="0"/>
                </a:lnTo>
                <a:lnTo>
                  <a:pt x="399311" y="399310"/>
                </a:lnTo>
                <a:lnTo>
                  <a:pt x="0" y="399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7" name="Freeform 17"/>
          <p:cNvSpPr/>
          <p:nvPr/>
        </p:nvSpPr>
        <p:spPr>
          <a:xfrm>
            <a:off x="9450610" y="4319564"/>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8" name="TextBox 18"/>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TextBox 9"/>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0" name="TextBox 10"/>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Project Result</a:t>
            </a:r>
          </a:p>
        </p:txBody>
      </p:sp>
      <p:grpSp>
        <p:nvGrpSpPr>
          <p:cNvPr id="11" name="Group 11"/>
          <p:cNvGrpSpPr/>
          <p:nvPr/>
        </p:nvGrpSpPr>
        <p:grpSpPr>
          <a:xfrm>
            <a:off x="1198850" y="3831014"/>
            <a:ext cx="641822" cy="2058591"/>
            <a:chOff x="0" y="0"/>
            <a:chExt cx="855762" cy="2744788"/>
          </a:xfrm>
        </p:grpSpPr>
        <p:grpSp>
          <p:nvGrpSpPr>
            <p:cNvPr id="12" name="Group 12"/>
            <p:cNvGrpSpPr/>
            <p:nvPr/>
          </p:nvGrpSpPr>
          <p:grpSpPr>
            <a:xfrm>
              <a:off x="0" y="0"/>
              <a:ext cx="727980" cy="2744788"/>
              <a:chOff x="0" y="0"/>
              <a:chExt cx="143798" cy="542180"/>
            </a:xfrm>
          </p:grpSpPr>
          <p:sp>
            <p:nvSpPr>
              <p:cNvPr id="13" name="Freeform 13"/>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txBody>
              <a:bodyPr/>
              <a:lstStyle/>
              <a:p>
                <a:endParaRPr lang="ko-KR" altLang="en-US"/>
              </a:p>
            </p:txBody>
          </p:sp>
          <p:sp>
            <p:nvSpPr>
              <p:cNvPr id="14" name="TextBox 14"/>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7783" y="0"/>
              <a:ext cx="727980" cy="2744788"/>
              <a:chOff x="0" y="0"/>
              <a:chExt cx="143798" cy="542180"/>
            </a:xfrm>
          </p:grpSpPr>
          <p:sp>
            <p:nvSpPr>
              <p:cNvPr id="16" name="Freeform 16"/>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FBFCF8"/>
              </a:solidFill>
              <a:ln cap="sq">
                <a:noFill/>
                <a:prstDash val="solid"/>
                <a:miter/>
              </a:ln>
            </p:spPr>
            <p:txBody>
              <a:bodyPr/>
              <a:lstStyle/>
              <a:p>
                <a:endParaRPr lang="ko-KR" altLang="en-US"/>
              </a:p>
            </p:txBody>
          </p:sp>
          <p:sp>
            <p:nvSpPr>
              <p:cNvPr id="17" name="TextBox 17"/>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1198850" y="7033577"/>
            <a:ext cx="641822" cy="2058591"/>
            <a:chOff x="0" y="0"/>
            <a:chExt cx="855762" cy="2744788"/>
          </a:xfrm>
        </p:grpSpPr>
        <p:grpSp>
          <p:nvGrpSpPr>
            <p:cNvPr id="19" name="Group 19"/>
            <p:cNvGrpSpPr/>
            <p:nvPr/>
          </p:nvGrpSpPr>
          <p:grpSpPr>
            <a:xfrm>
              <a:off x="0" y="0"/>
              <a:ext cx="727980" cy="2744788"/>
              <a:chOff x="0" y="0"/>
              <a:chExt cx="143798" cy="542180"/>
            </a:xfrm>
          </p:grpSpPr>
          <p:sp>
            <p:nvSpPr>
              <p:cNvPr id="20" name="Freeform 20"/>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txBody>
              <a:bodyPr/>
              <a:lstStyle/>
              <a:p>
                <a:endParaRPr lang="ko-KR" altLang="en-US"/>
              </a:p>
            </p:txBody>
          </p:sp>
          <p:sp>
            <p:nvSpPr>
              <p:cNvPr id="21" name="TextBox 21"/>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7783" y="0"/>
              <a:ext cx="727980" cy="2744788"/>
              <a:chOff x="0" y="0"/>
              <a:chExt cx="143798" cy="542180"/>
            </a:xfrm>
          </p:grpSpPr>
          <p:sp>
            <p:nvSpPr>
              <p:cNvPr id="23" name="Freeform 23"/>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FBFCF8"/>
              </a:solidFill>
              <a:ln cap="sq">
                <a:noFill/>
                <a:prstDash val="solid"/>
                <a:miter/>
              </a:ln>
            </p:spPr>
            <p:txBody>
              <a:bodyPr/>
              <a:lstStyle/>
              <a:p>
                <a:endParaRPr lang="ko-KR" altLang="en-US"/>
              </a:p>
            </p:txBody>
          </p:sp>
          <p:sp>
            <p:nvSpPr>
              <p:cNvPr id="24" name="TextBox 24"/>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9849485" y="3831014"/>
            <a:ext cx="641822" cy="2058591"/>
            <a:chOff x="0" y="0"/>
            <a:chExt cx="855762" cy="2744788"/>
          </a:xfrm>
        </p:grpSpPr>
        <p:grpSp>
          <p:nvGrpSpPr>
            <p:cNvPr id="26" name="Group 26"/>
            <p:cNvGrpSpPr/>
            <p:nvPr/>
          </p:nvGrpSpPr>
          <p:grpSpPr>
            <a:xfrm>
              <a:off x="0" y="0"/>
              <a:ext cx="727980" cy="2744788"/>
              <a:chOff x="0" y="0"/>
              <a:chExt cx="143798" cy="542180"/>
            </a:xfrm>
          </p:grpSpPr>
          <p:sp>
            <p:nvSpPr>
              <p:cNvPr id="27" name="Freeform 27"/>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txBody>
              <a:bodyPr/>
              <a:lstStyle/>
              <a:p>
                <a:endParaRPr lang="ko-KR" altLang="en-US"/>
              </a:p>
            </p:txBody>
          </p:sp>
          <p:sp>
            <p:nvSpPr>
              <p:cNvPr id="28" name="TextBox 28"/>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7783" y="0"/>
              <a:ext cx="727980" cy="2744788"/>
              <a:chOff x="0" y="0"/>
              <a:chExt cx="143798" cy="542180"/>
            </a:xfrm>
          </p:grpSpPr>
          <p:sp>
            <p:nvSpPr>
              <p:cNvPr id="30" name="Freeform 30"/>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FBFCF8"/>
              </a:solidFill>
              <a:ln cap="sq">
                <a:noFill/>
                <a:prstDash val="solid"/>
                <a:miter/>
              </a:ln>
            </p:spPr>
            <p:txBody>
              <a:bodyPr/>
              <a:lstStyle/>
              <a:p>
                <a:endParaRPr lang="ko-KR" altLang="en-US"/>
              </a:p>
            </p:txBody>
          </p:sp>
          <p:sp>
            <p:nvSpPr>
              <p:cNvPr id="31" name="TextBox 31"/>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grpSp>
        <p:nvGrpSpPr>
          <p:cNvPr id="32" name="Group 32"/>
          <p:cNvGrpSpPr/>
          <p:nvPr/>
        </p:nvGrpSpPr>
        <p:grpSpPr>
          <a:xfrm>
            <a:off x="9849485" y="7033577"/>
            <a:ext cx="641822" cy="2058591"/>
            <a:chOff x="0" y="0"/>
            <a:chExt cx="855762" cy="2744788"/>
          </a:xfrm>
        </p:grpSpPr>
        <p:grpSp>
          <p:nvGrpSpPr>
            <p:cNvPr id="33" name="Group 33"/>
            <p:cNvGrpSpPr/>
            <p:nvPr/>
          </p:nvGrpSpPr>
          <p:grpSpPr>
            <a:xfrm>
              <a:off x="0" y="0"/>
              <a:ext cx="727980" cy="2744788"/>
              <a:chOff x="0" y="0"/>
              <a:chExt cx="143798" cy="542180"/>
            </a:xfrm>
          </p:grpSpPr>
          <p:sp>
            <p:nvSpPr>
              <p:cNvPr id="34" name="Freeform 34"/>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24485E"/>
              </a:solidFill>
              <a:ln cap="sq">
                <a:noFill/>
                <a:prstDash val="solid"/>
                <a:miter/>
              </a:ln>
            </p:spPr>
            <p:txBody>
              <a:bodyPr/>
              <a:lstStyle/>
              <a:p>
                <a:endParaRPr lang="ko-KR" altLang="en-US"/>
              </a:p>
            </p:txBody>
          </p:sp>
          <p:sp>
            <p:nvSpPr>
              <p:cNvPr id="35" name="TextBox 35"/>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27783" y="0"/>
              <a:ext cx="727980" cy="2744788"/>
              <a:chOff x="0" y="0"/>
              <a:chExt cx="143798" cy="542180"/>
            </a:xfrm>
          </p:grpSpPr>
          <p:sp>
            <p:nvSpPr>
              <p:cNvPr id="37" name="Freeform 37"/>
              <p:cNvSpPr/>
              <p:nvPr/>
            </p:nvSpPr>
            <p:spPr>
              <a:xfrm>
                <a:off x="0" y="0"/>
                <a:ext cx="143798" cy="542180"/>
              </a:xfrm>
              <a:custGeom>
                <a:avLst/>
                <a:gdLst/>
                <a:ahLst/>
                <a:cxnLst/>
                <a:rect l="l" t="t" r="r" b="b"/>
                <a:pathLst>
                  <a:path w="143798" h="542180">
                    <a:moveTo>
                      <a:pt x="71899" y="0"/>
                    </a:moveTo>
                    <a:lnTo>
                      <a:pt x="71899" y="0"/>
                    </a:lnTo>
                    <a:cubicBezTo>
                      <a:pt x="90968" y="0"/>
                      <a:pt x="109256" y="7575"/>
                      <a:pt x="122740" y="21059"/>
                    </a:cubicBezTo>
                    <a:cubicBezTo>
                      <a:pt x="136223" y="34543"/>
                      <a:pt x="143798" y="52830"/>
                      <a:pt x="143798" y="71899"/>
                    </a:cubicBezTo>
                    <a:lnTo>
                      <a:pt x="143798" y="470281"/>
                    </a:lnTo>
                    <a:cubicBezTo>
                      <a:pt x="143798" y="509990"/>
                      <a:pt x="111608" y="542180"/>
                      <a:pt x="71899" y="542180"/>
                    </a:cubicBezTo>
                    <a:lnTo>
                      <a:pt x="71899" y="542180"/>
                    </a:lnTo>
                    <a:cubicBezTo>
                      <a:pt x="32190" y="542180"/>
                      <a:pt x="0" y="509990"/>
                      <a:pt x="0" y="470281"/>
                    </a:cubicBezTo>
                    <a:lnTo>
                      <a:pt x="0" y="71899"/>
                    </a:lnTo>
                    <a:cubicBezTo>
                      <a:pt x="0" y="32190"/>
                      <a:pt x="32190" y="0"/>
                      <a:pt x="71899" y="0"/>
                    </a:cubicBezTo>
                    <a:close/>
                  </a:path>
                </a:pathLst>
              </a:custGeom>
              <a:solidFill>
                <a:srgbClr val="FBFCF8"/>
              </a:solidFill>
              <a:ln cap="sq">
                <a:noFill/>
                <a:prstDash val="solid"/>
                <a:miter/>
              </a:ln>
            </p:spPr>
            <p:txBody>
              <a:bodyPr/>
              <a:lstStyle/>
              <a:p>
                <a:endParaRPr lang="ko-KR" altLang="en-US"/>
              </a:p>
            </p:txBody>
          </p:sp>
          <p:sp>
            <p:nvSpPr>
              <p:cNvPr id="38" name="TextBox 38"/>
              <p:cNvSpPr txBox="1"/>
              <p:nvPr/>
            </p:nvSpPr>
            <p:spPr>
              <a:xfrm>
                <a:off x="0" y="-47625"/>
                <a:ext cx="143798" cy="589805"/>
              </a:xfrm>
              <a:prstGeom prst="rect">
                <a:avLst/>
              </a:prstGeom>
            </p:spPr>
            <p:txBody>
              <a:bodyPr lIns="50800" tIns="50800" rIns="50800" bIns="50800" rtlCol="0" anchor="ctr"/>
              <a:lstStyle/>
              <a:p>
                <a:pPr algn="ctr">
                  <a:lnSpc>
                    <a:spcPts val="2659"/>
                  </a:lnSpc>
                </a:pPr>
                <a:endParaRPr/>
              </a:p>
            </p:txBody>
          </p:sp>
        </p:grpSp>
      </p:grpSp>
      <p:sp>
        <p:nvSpPr>
          <p:cNvPr id="39" name="Freeform 39"/>
          <p:cNvSpPr/>
          <p:nvPr/>
        </p:nvSpPr>
        <p:spPr>
          <a:xfrm>
            <a:off x="1497261" y="3966109"/>
            <a:ext cx="399311" cy="399311"/>
          </a:xfrm>
          <a:custGeom>
            <a:avLst/>
            <a:gdLst/>
            <a:ahLst/>
            <a:cxnLst/>
            <a:rect l="l" t="t" r="r" b="b"/>
            <a:pathLst>
              <a:path w="399311" h="399311">
                <a:moveTo>
                  <a:pt x="0" y="0"/>
                </a:moveTo>
                <a:lnTo>
                  <a:pt x="399310" y="0"/>
                </a:lnTo>
                <a:lnTo>
                  <a:pt x="399310" y="399311"/>
                </a:lnTo>
                <a:lnTo>
                  <a:pt x="0" y="399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0" name="Freeform 40"/>
          <p:cNvSpPr/>
          <p:nvPr/>
        </p:nvSpPr>
        <p:spPr>
          <a:xfrm>
            <a:off x="10170395" y="3966109"/>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1" name="Freeform 41"/>
          <p:cNvSpPr/>
          <p:nvPr/>
        </p:nvSpPr>
        <p:spPr>
          <a:xfrm>
            <a:off x="1497261" y="7137606"/>
            <a:ext cx="399311" cy="399311"/>
          </a:xfrm>
          <a:custGeom>
            <a:avLst/>
            <a:gdLst/>
            <a:ahLst/>
            <a:cxnLst/>
            <a:rect l="l" t="t" r="r" b="b"/>
            <a:pathLst>
              <a:path w="399311" h="399311">
                <a:moveTo>
                  <a:pt x="0" y="0"/>
                </a:moveTo>
                <a:lnTo>
                  <a:pt x="399310" y="0"/>
                </a:lnTo>
                <a:lnTo>
                  <a:pt x="399310" y="399311"/>
                </a:lnTo>
                <a:lnTo>
                  <a:pt x="0" y="399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2" name="Freeform 42"/>
          <p:cNvSpPr/>
          <p:nvPr/>
        </p:nvSpPr>
        <p:spPr>
          <a:xfrm>
            <a:off x="10170395" y="7137606"/>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3" name="TextBox 43"/>
          <p:cNvSpPr txBox="1"/>
          <p:nvPr/>
        </p:nvSpPr>
        <p:spPr>
          <a:xfrm>
            <a:off x="2129171" y="3915590"/>
            <a:ext cx="7720313" cy="431737"/>
          </a:xfrm>
          <a:prstGeom prst="rect">
            <a:avLst/>
          </a:prstGeom>
        </p:spPr>
        <p:txBody>
          <a:bodyPr lIns="0" tIns="0" rIns="0" bIns="0" rtlCol="0" anchor="t">
            <a:spAutoFit/>
          </a:bodyPr>
          <a:lstStyle/>
          <a:p>
            <a:pPr algn="l">
              <a:lnSpc>
                <a:spcPts val="3503"/>
              </a:lnSpc>
            </a:pPr>
            <a:r>
              <a:rPr lang="en-US" sz="2502" b="1" spc="-50">
                <a:solidFill>
                  <a:srgbClr val="24485E"/>
                </a:solidFill>
                <a:latin typeface="TDTD순고딕 Bold"/>
                <a:ea typeface="TDTD순고딕 Bold"/>
                <a:cs typeface="TDTD순고딕 Bold"/>
                <a:sym typeface="TDTD순고딕 Bold"/>
              </a:rPr>
              <a:t>Need to Determine the Optimal Number of Clusters</a:t>
            </a:r>
          </a:p>
        </p:txBody>
      </p:sp>
      <p:sp>
        <p:nvSpPr>
          <p:cNvPr id="44" name="TextBox 44"/>
          <p:cNvSpPr txBox="1"/>
          <p:nvPr/>
        </p:nvSpPr>
        <p:spPr>
          <a:xfrm>
            <a:off x="10776245" y="3915590"/>
            <a:ext cx="4503095"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Consider Alternative Models </a:t>
            </a:r>
          </a:p>
        </p:txBody>
      </p:sp>
      <p:sp>
        <p:nvSpPr>
          <p:cNvPr id="45" name="TextBox 45"/>
          <p:cNvSpPr txBox="1"/>
          <p:nvPr/>
        </p:nvSpPr>
        <p:spPr>
          <a:xfrm>
            <a:off x="2129171" y="7087087"/>
            <a:ext cx="6353344"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Improve Distance Calculation Methods</a:t>
            </a:r>
          </a:p>
        </p:txBody>
      </p:sp>
      <p:sp>
        <p:nvSpPr>
          <p:cNvPr id="46" name="TextBox 46"/>
          <p:cNvSpPr txBox="1"/>
          <p:nvPr/>
        </p:nvSpPr>
        <p:spPr>
          <a:xfrm>
            <a:off x="10776245" y="7087087"/>
            <a:ext cx="4176331"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Consider Project Feasibility</a:t>
            </a:r>
          </a:p>
        </p:txBody>
      </p:sp>
      <p:sp>
        <p:nvSpPr>
          <p:cNvPr id="47" name="TextBox 47"/>
          <p:cNvSpPr txBox="1"/>
          <p:nvPr/>
        </p:nvSpPr>
        <p:spPr>
          <a:xfrm>
            <a:off x="2129171" y="4621661"/>
            <a:ext cx="6353344"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It is necessary to identify the optimal number of clusters using the Elbow Method.</a:t>
            </a:r>
          </a:p>
        </p:txBody>
      </p:sp>
      <p:sp>
        <p:nvSpPr>
          <p:cNvPr id="48" name="TextBox 48"/>
          <p:cNvSpPr txBox="1"/>
          <p:nvPr/>
        </p:nvSpPr>
        <p:spPr>
          <a:xfrm>
            <a:off x="10776245" y="4621661"/>
            <a:ext cx="5345433"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K-Means++, Weighted K-Means, K-Medoids, </a:t>
            </a:r>
          </a:p>
          <a:p>
            <a:pPr algn="just">
              <a:lnSpc>
                <a:spcPts val="2659"/>
              </a:lnSpc>
            </a:pPr>
            <a:r>
              <a:rPr lang="en-US" sz="1899" spc="-37">
                <a:solidFill>
                  <a:srgbClr val="24485E"/>
                </a:solidFill>
                <a:latin typeface="TDTD순고딕"/>
                <a:ea typeface="TDTD순고딕"/>
                <a:cs typeface="TDTD순고딕"/>
                <a:sym typeface="TDTD순고딕"/>
              </a:rPr>
              <a:t>DBSCAN, Mean-Shift, etc.</a:t>
            </a:r>
          </a:p>
        </p:txBody>
      </p:sp>
      <p:sp>
        <p:nvSpPr>
          <p:cNvPr id="49" name="TextBox 49"/>
          <p:cNvSpPr txBox="1"/>
          <p:nvPr/>
        </p:nvSpPr>
        <p:spPr>
          <a:xfrm>
            <a:off x="2129171" y="7793159"/>
            <a:ext cx="6353344" cy="133286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In spatial clustering, it is important to consider the Earth's curvature when calculating distances. Therefore, models that use Haversine distance or geodesic distance instead of Euclidean distance should be considered.</a:t>
            </a:r>
          </a:p>
        </p:txBody>
      </p:sp>
      <p:sp>
        <p:nvSpPr>
          <p:cNvPr id="50" name="TextBox 50"/>
          <p:cNvSpPr txBox="1"/>
          <p:nvPr/>
        </p:nvSpPr>
        <p:spPr>
          <a:xfrm>
            <a:off x="10776245" y="7793159"/>
            <a:ext cx="6353344"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South Korea is technically at war (armistice state), so the use of aerial vehicles within Seoul is not permitted.</a:t>
            </a:r>
          </a:p>
        </p:txBody>
      </p:sp>
      <p:sp>
        <p:nvSpPr>
          <p:cNvPr id="51" name="TextBox 51"/>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Conclusion</a:t>
            </a:r>
          </a:p>
        </p:txBody>
      </p:sp>
      <p:sp>
        <p:nvSpPr>
          <p:cNvPr id="52" name="TextBox 52"/>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TextBox 8"/>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9" name="TextBox 9"/>
          <p:cNvSpPr txBox="1"/>
          <p:nvPr/>
        </p:nvSpPr>
        <p:spPr>
          <a:xfrm>
            <a:off x="5908421" y="4286377"/>
            <a:ext cx="6471158" cy="1562479"/>
          </a:xfrm>
          <a:prstGeom prst="rect">
            <a:avLst/>
          </a:prstGeom>
        </p:spPr>
        <p:txBody>
          <a:bodyPr wrap="square" lIns="0" tIns="0" rIns="0" bIns="0" rtlCol="0" anchor="t">
            <a:spAutoFit/>
          </a:bodyPr>
          <a:lstStyle/>
          <a:p>
            <a:pPr algn="ctr">
              <a:lnSpc>
                <a:spcPts val="12880"/>
              </a:lnSpc>
            </a:pPr>
            <a:r>
              <a:rPr lang="en-US" sz="9200" dirty="0">
                <a:solidFill>
                  <a:srgbClr val="24485E"/>
                </a:solidFill>
                <a:latin typeface="TDTD굴림"/>
                <a:ea typeface="TDTD굴림"/>
                <a:cs typeface="TDTD굴림"/>
                <a:sym typeface="TDTD굴림"/>
              </a:rPr>
              <a:t>Thank</a:t>
            </a:r>
            <a:r>
              <a:rPr lang="ko-KR" altLang="en-US" sz="9200" dirty="0">
                <a:solidFill>
                  <a:srgbClr val="24485E"/>
                </a:solidFill>
                <a:latin typeface="TDTD굴림"/>
                <a:ea typeface="TDTD굴림"/>
                <a:cs typeface="TDTD굴림"/>
                <a:sym typeface="TDTD굴림"/>
              </a:rPr>
              <a:t> </a:t>
            </a:r>
            <a:r>
              <a:rPr lang="en-US" sz="9200" dirty="0">
                <a:solidFill>
                  <a:srgbClr val="24485E"/>
                </a:solidFill>
                <a:latin typeface="TDTD굴림"/>
                <a:ea typeface="TDTD굴림"/>
                <a:cs typeface="TDTD굴림"/>
                <a:sym typeface="TDTD굴림"/>
              </a:rPr>
              <a:t>you</a:t>
            </a:r>
          </a:p>
        </p:txBody>
      </p:sp>
      <p:sp>
        <p:nvSpPr>
          <p:cNvPr id="10" name="TextBox 10"/>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493512" y="843108"/>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Freeform 9"/>
          <p:cNvSpPr/>
          <p:nvPr/>
        </p:nvSpPr>
        <p:spPr>
          <a:xfrm>
            <a:off x="1387887" y="7923541"/>
            <a:ext cx="651162" cy="695416"/>
          </a:xfrm>
          <a:custGeom>
            <a:avLst/>
            <a:gdLst/>
            <a:ahLst/>
            <a:cxnLst/>
            <a:rect l="l" t="t" r="r" b="b"/>
            <a:pathLst>
              <a:path w="651162" h="695416">
                <a:moveTo>
                  <a:pt x="0" y="0"/>
                </a:moveTo>
                <a:lnTo>
                  <a:pt x="651163" y="0"/>
                </a:lnTo>
                <a:lnTo>
                  <a:pt x="651163" y="695416"/>
                </a:lnTo>
                <a:lnTo>
                  <a:pt x="0" y="695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dirty="0">
                <a:solidFill>
                  <a:srgbClr val="24485E"/>
                </a:solidFill>
                <a:latin typeface="TDTD굴림"/>
                <a:ea typeface="TDTD굴림"/>
                <a:cs typeface="TDTD굴림"/>
                <a:sym typeface="TDTD굴림"/>
              </a:rPr>
              <a:t>Team Member</a:t>
            </a:r>
          </a:p>
        </p:txBody>
      </p:sp>
      <p:sp>
        <p:nvSpPr>
          <p:cNvPr id="14" name="TextBox 14"/>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4</a:t>
            </a:r>
          </a:p>
        </p:txBody>
      </p:sp>
      <p:pic>
        <p:nvPicPr>
          <p:cNvPr id="16" name="그림 15" descr="텍스트, 스크린샷, 폰트, 번호이(가) 표시된 사진&#10;&#10;자동 생성된 설명">
            <a:extLst>
              <a:ext uri="{FF2B5EF4-FFF2-40B4-BE49-F238E27FC236}">
                <a16:creationId xmlns:a16="http://schemas.microsoft.com/office/drawing/2014/main" id="{7C8B4BC8-F889-54C9-1B01-680DE7E79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954" y="3370960"/>
            <a:ext cx="15879802" cy="58796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TextBox 8"/>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9" name="AutoShape 9"/>
          <p:cNvSpPr/>
          <p:nvPr/>
        </p:nvSpPr>
        <p:spPr>
          <a:xfrm>
            <a:off x="4325853" y="2830255"/>
            <a:ext cx="4034678"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10" name="Group 10"/>
          <p:cNvGrpSpPr/>
          <p:nvPr/>
        </p:nvGrpSpPr>
        <p:grpSpPr>
          <a:xfrm>
            <a:off x="3350383" y="2660429"/>
            <a:ext cx="1028297" cy="945006"/>
            <a:chOff x="0" y="0"/>
            <a:chExt cx="190465" cy="175038"/>
          </a:xfrm>
        </p:grpSpPr>
        <p:sp>
          <p:nvSpPr>
            <p:cNvPr id="11" name="Freeform 11"/>
            <p:cNvSpPr/>
            <p:nvPr/>
          </p:nvSpPr>
          <p:spPr>
            <a:xfrm>
              <a:off x="0" y="0"/>
              <a:ext cx="190465" cy="175038"/>
            </a:xfrm>
            <a:custGeom>
              <a:avLst/>
              <a:gdLst/>
              <a:ahLst/>
              <a:cxnLst/>
              <a:rect l="l" t="t" r="r" b="b"/>
              <a:pathLst>
                <a:path w="190465" h="175038">
                  <a:moveTo>
                    <a:pt x="67760" y="0"/>
                  </a:moveTo>
                  <a:lnTo>
                    <a:pt x="122705" y="0"/>
                  </a:lnTo>
                  <a:cubicBezTo>
                    <a:pt x="160128" y="0"/>
                    <a:pt x="190465" y="30337"/>
                    <a:pt x="190465" y="67760"/>
                  </a:cubicBezTo>
                  <a:lnTo>
                    <a:pt x="190465" y="107278"/>
                  </a:lnTo>
                  <a:cubicBezTo>
                    <a:pt x="190465" y="125249"/>
                    <a:pt x="183326" y="142484"/>
                    <a:pt x="170618" y="155191"/>
                  </a:cubicBezTo>
                  <a:cubicBezTo>
                    <a:pt x="157911" y="167899"/>
                    <a:pt x="140676" y="175038"/>
                    <a:pt x="122705" y="175038"/>
                  </a:cubicBezTo>
                  <a:lnTo>
                    <a:pt x="67760" y="175038"/>
                  </a:lnTo>
                  <a:cubicBezTo>
                    <a:pt x="30337" y="175038"/>
                    <a:pt x="0" y="144700"/>
                    <a:pt x="0" y="107278"/>
                  </a:cubicBezTo>
                  <a:lnTo>
                    <a:pt x="0" y="67760"/>
                  </a:lnTo>
                  <a:cubicBezTo>
                    <a:pt x="0" y="30337"/>
                    <a:pt x="30337" y="0"/>
                    <a:pt x="67760"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2" name="TextBox 12"/>
            <p:cNvSpPr txBox="1"/>
            <p:nvPr/>
          </p:nvSpPr>
          <p:spPr>
            <a:xfrm>
              <a:off x="0" y="-47625"/>
              <a:ext cx="190465" cy="22266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4325853" y="5233187"/>
            <a:ext cx="4034678"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14" name="Group 14"/>
          <p:cNvGrpSpPr/>
          <p:nvPr/>
        </p:nvGrpSpPr>
        <p:grpSpPr>
          <a:xfrm>
            <a:off x="3350383" y="5063361"/>
            <a:ext cx="1028297" cy="945006"/>
            <a:chOff x="0" y="0"/>
            <a:chExt cx="190465" cy="175038"/>
          </a:xfrm>
        </p:grpSpPr>
        <p:sp>
          <p:nvSpPr>
            <p:cNvPr id="15" name="Freeform 15"/>
            <p:cNvSpPr/>
            <p:nvPr/>
          </p:nvSpPr>
          <p:spPr>
            <a:xfrm>
              <a:off x="0" y="0"/>
              <a:ext cx="190465" cy="175038"/>
            </a:xfrm>
            <a:custGeom>
              <a:avLst/>
              <a:gdLst/>
              <a:ahLst/>
              <a:cxnLst/>
              <a:rect l="l" t="t" r="r" b="b"/>
              <a:pathLst>
                <a:path w="190465" h="175038">
                  <a:moveTo>
                    <a:pt x="67760" y="0"/>
                  </a:moveTo>
                  <a:lnTo>
                    <a:pt x="122705" y="0"/>
                  </a:lnTo>
                  <a:cubicBezTo>
                    <a:pt x="160128" y="0"/>
                    <a:pt x="190465" y="30337"/>
                    <a:pt x="190465" y="67760"/>
                  </a:cubicBezTo>
                  <a:lnTo>
                    <a:pt x="190465" y="107278"/>
                  </a:lnTo>
                  <a:cubicBezTo>
                    <a:pt x="190465" y="125249"/>
                    <a:pt x="183326" y="142484"/>
                    <a:pt x="170618" y="155191"/>
                  </a:cubicBezTo>
                  <a:cubicBezTo>
                    <a:pt x="157911" y="167899"/>
                    <a:pt x="140676" y="175038"/>
                    <a:pt x="122705" y="175038"/>
                  </a:cubicBezTo>
                  <a:lnTo>
                    <a:pt x="67760" y="175038"/>
                  </a:lnTo>
                  <a:cubicBezTo>
                    <a:pt x="30337" y="175038"/>
                    <a:pt x="0" y="144700"/>
                    <a:pt x="0" y="107278"/>
                  </a:cubicBezTo>
                  <a:lnTo>
                    <a:pt x="0" y="67760"/>
                  </a:lnTo>
                  <a:cubicBezTo>
                    <a:pt x="0" y="30337"/>
                    <a:pt x="30337" y="0"/>
                    <a:pt x="67760" y="0"/>
                  </a:cubicBezTo>
                  <a:close/>
                </a:path>
              </a:pathLst>
            </a:custGeom>
            <a:solidFill>
              <a:srgbClr val="FBFCF8"/>
            </a:solidFill>
            <a:ln w="19050" cap="sq">
              <a:solidFill>
                <a:srgbClr val="24485E"/>
              </a:solidFill>
              <a:prstDash val="solid"/>
              <a:miter/>
            </a:ln>
          </p:spPr>
          <p:txBody>
            <a:bodyPr/>
            <a:lstStyle/>
            <a:p>
              <a:endParaRPr lang="ko-KR" altLang="en-US"/>
            </a:p>
          </p:txBody>
        </p:sp>
        <p:sp>
          <p:nvSpPr>
            <p:cNvPr id="16" name="TextBox 16"/>
            <p:cNvSpPr txBox="1"/>
            <p:nvPr/>
          </p:nvSpPr>
          <p:spPr>
            <a:xfrm>
              <a:off x="0" y="-47625"/>
              <a:ext cx="190465" cy="222663"/>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a:off x="4325853" y="7636119"/>
            <a:ext cx="4034678"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18" name="Group 18"/>
          <p:cNvGrpSpPr/>
          <p:nvPr/>
        </p:nvGrpSpPr>
        <p:grpSpPr>
          <a:xfrm>
            <a:off x="3350383" y="7466292"/>
            <a:ext cx="1028297" cy="945006"/>
            <a:chOff x="0" y="0"/>
            <a:chExt cx="190465" cy="175038"/>
          </a:xfrm>
        </p:grpSpPr>
        <p:sp>
          <p:nvSpPr>
            <p:cNvPr id="19" name="Freeform 19"/>
            <p:cNvSpPr/>
            <p:nvPr/>
          </p:nvSpPr>
          <p:spPr>
            <a:xfrm>
              <a:off x="0" y="0"/>
              <a:ext cx="190465" cy="175038"/>
            </a:xfrm>
            <a:custGeom>
              <a:avLst/>
              <a:gdLst/>
              <a:ahLst/>
              <a:cxnLst/>
              <a:rect l="l" t="t" r="r" b="b"/>
              <a:pathLst>
                <a:path w="190465" h="175038">
                  <a:moveTo>
                    <a:pt x="67760" y="0"/>
                  </a:moveTo>
                  <a:lnTo>
                    <a:pt x="122705" y="0"/>
                  </a:lnTo>
                  <a:cubicBezTo>
                    <a:pt x="160128" y="0"/>
                    <a:pt x="190465" y="30337"/>
                    <a:pt x="190465" y="67760"/>
                  </a:cubicBezTo>
                  <a:lnTo>
                    <a:pt x="190465" y="107278"/>
                  </a:lnTo>
                  <a:cubicBezTo>
                    <a:pt x="190465" y="125249"/>
                    <a:pt x="183326" y="142484"/>
                    <a:pt x="170618" y="155191"/>
                  </a:cubicBezTo>
                  <a:cubicBezTo>
                    <a:pt x="157911" y="167899"/>
                    <a:pt x="140676" y="175038"/>
                    <a:pt x="122705" y="175038"/>
                  </a:cubicBezTo>
                  <a:lnTo>
                    <a:pt x="67760" y="175038"/>
                  </a:lnTo>
                  <a:cubicBezTo>
                    <a:pt x="30337" y="175038"/>
                    <a:pt x="0" y="144700"/>
                    <a:pt x="0" y="107278"/>
                  </a:cubicBezTo>
                  <a:lnTo>
                    <a:pt x="0" y="67760"/>
                  </a:lnTo>
                  <a:cubicBezTo>
                    <a:pt x="0" y="30337"/>
                    <a:pt x="30337" y="0"/>
                    <a:pt x="67760"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20" name="TextBox 20"/>
            <p:cNvSpPr txBox="1"/>
            <p:nvPr/>
          </p:nvSpPr>
          <p:spPr>
            <a:xfrm>
              <a:off x="0" y="-47625"/>
              <a:ext cx="190465" cy="222663"/>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0937842" y="2830255"/>
            <a:ext cx="4034678"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22" name="Group 22"/>
          <p:cNvGrpSpPr/>
          <p:nvPr/>
        </p:nvGrpSpPr>
        <p:grpSpPr>
          <a:xfrm>
            <a:off x="9962372" y="2660429"/>
            <a:ext cx="1028297" cy="945006"/>
            <a:chOff x="0" y="0"/>
            <a:chExt cx="190465" cy="175038"/>
          </a:xfrm>
        </p:grpSpPr>
        <p:sp>
          <p:nvSpPr>
            <p:cNvPr id="23" name="Freeform 23"/>
            <p:cNvSpPr/>
            <p:nvPr/>
          </p:nvSpPr>
          <p:spPr>
            <a:xfrm>
              <a:off x="0" y="0"/>
              <a:ext cx="190465" cy="175038"/>
            </a:xfrm>
            <a:custGeom>
              <a:avLst/>
              <a:gdLst/>
              <a:ahLst/>
              <a:cxnLst/>
              <a:rect l="l" t="t" r="r" b="b"/>
              <a:pathLst>
                <a:path w="190465" h="175038">
                  <a:moveTo>
                    <a:pt x="67760" y="0"/>
                  </a:moveTo>
                  <a:lnTo>
                    <a:pt x="122705" y="0"/>
                  </a:lnTo>
                  <a:cubicBezTo>
                    <a:pt x="160128" y="0"/>
                    <a:pt x="190465" y="30337"/>
                    <a:pt x="190465" y="67760"/>
                  </a:cubicBezTo>
                  <a:lnTo>
                    <a:pt x="190465" y="107278"/>
                  </a:lnTo>
                  <a:cubicBezTo>
                    <a:pt x="190465" y="125249"/>
                    <a:pt x="183326" y="142484"/>
                    <a:pt x="170618" y="155191"/>
                  </a:cubicBezTo>
                  <a:cubicBezTo>
                    <a:pt x="157911" y="167899"/>
                    <a:pt x="140676" y="175038"/>
                    <a:pt x="122705" y="175038"/>
                  </a:cubicBezTo>
                  <a:lnTo>
                    <a:pt x="67760" y="175038"/>
                  </a:lnTo>
                  <a:cubicBezTo>
                    <a:pt x="30337" y="175038"/>
                    <a:pt x="0" y="144700"/>
                    <a:pt x="0" y="107278"/>
                  </a:cubicBezTo>
                  <a:lnTo>
                    <a:pt x="0" y="67760"/>
                  </a:lnTo>
                  <a:cubicBezTo>
                    <a:pt x="0" y="30337"/>
                    <a:pt x="30337" y="0"/>
                    <a:pt x="67760" y="0"/>
                  </a:cubicBezTo>
                  <a:close/>
                </a:path>
              </a:pathLst>
            </a:custGeom>
            <a:solidFill>
              <a:srgbClr val="FBFCF8"/>
            </a:solidFill>
            <a:ln w="19050" cap="sq">
              <a:solidFill>
                <a:srgbClr val="24485E"/>
              </a:solidFill>
              <a:prstDash val="solid"/>
              <a:miter/>
            </a:ln>
          </p:spPr>
          <p:txBody>
            <a:bodyPr/>
            <a:lstStyle/>
            <a:p>
              <a:endParaRPr lang="ko-KR" altLang="en-US"/>
            </a:p>
          </p:txBody>
        </p:sp>
        <p:sp>
          <p:nvSpPr>
            <p:cNvPr id="24" name="TextBox 24"/>
            <p:cNvSpPr txBox="1"/>
            <p:nvPr/>
          </p:nvSpPr>
          <p:spPr>
            <a:xfrm>
              <a:off x="0" y="-47625"/>
              <a:ext cx="190465" cy="222663"/>
            </a:xfrm>
            <a:prstGeom prst="rect">
              <a:avLst/>
            </a:prstGeom>
          </p:spPr>
          <p:txBody>
            <a:bodyPr lIns="50800" tIns="50800" rIns="50800" bIns="50800" rtlCol="0" anchor="ctr"/>
            <a:lstStyle/>
            <a:p>
              <a:pPr algn="ctr">
                <a:lnSpc>
                  <a:spcPts val="2659"/>
                </a:lnSpc>
              </a:pPr>
              <a:endParaRPr/>
            </a:p>
          </p:txBody>
        </p:sp>
      </p:grpSp>
      <p:sp>
        <p:nvSpPr>
          <p:cNvPr id="25" name="AutoShape 25"/>
          <p:cNvSpPr/>
          <p:nvPr/>
        </p:nvSpPr>
        <p:spPr>
          <a:xfrm>
            <a:off x="10937842" y="5233187"/>
            <a:ext cx="4034678"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26" name="Group 26"/>
          <p:cNvGrpSpPr/>
          <p:nvPr/>
        </p:nvGrpSpPr>
        <p:grpSpPr>
          <a:xfrm>
            <a:off x="9962372" y="5063361"/>
            <a:ext cx="1028297" cy="945006"/>
            <a:chOff x="0" y="0"/>
            <a:chExt cx="190465" cy="175038"/>
          </a:xfrm>
        </p:grpSpPr>
        <p:sp>
          <p:nvSpPr>
            <p:cNvPr id="27" name="Freeform 27"/>
            <p:cNvSpPr/>
            <p:nvPr/>
          </p:nvSpPr>
          <p:spPr>
            <a:xfrm>
              <a:off x="0" y="0"/>
              <a:ext cx="190465" cy="175038"/>
            </a:xfrm>
            <a:custGeom>
              <a:avLst/>
              <a:gdLst/>
              <a:ahLst/>
              <a:cxnLst/>
              <a:rect l="l" t="t" r="r" b="b"/>
              <a:pathLst>
                <a:path w="190465" h="175038">
                  <a:moveTo>
                    <a:pt x="67760" y="0"/>
                  </a:moveTo>
                  <a:lnTo>
                    <a:pt x="122705" y="0"/>
                  </a:lnTo>
                  <a:cubicBezTo>
                    <a:pt x="160128" y="0"/>
                    <a:pt x="190465" y="30337"/>
                    <a:pt x="190465" y="67760"/>
                  </a:cubicBezTo>
                  <a:lnTo>
                    <a:pt x="190465" y="107278"/>
                  </a:lnTo>
                  <a:cubicBezTo>
                    <a:pt x="190465" y="125249"/>
                    <a:pt x="183326" y="142484"/>
                    <a:pt x="170618" y="155191"/>
                  </a:cubicBezTo>
                  <a:cubicBezTo>
                    <a:pt x="157911" y="167899"/>
                    <a:pt x="140676" y="175038"/>
                    <a:pt x="122705" y="175038"/>
                  </a:cubicBezTo>
                  <a:lnTo>
                    <a:pt x="67760" y="175038"/>
                  </a:lnTo>
                  <a:cubicBezTo>
                    <a:pt x="30337" y="175038"/>
                    <a:pt x="0" y="144700"/>
                    <a:pt x="0" y="107278"/>
                  </a:cubicBezTo>
                  <a:lnTo>
                    <a:pt x="0" y="67760"/>
                  </a:lnTo>
                  <a:cubicBezTo>
                    <a:pt x="0" y="30337"/>
                    <a:pt x="30337" y="0"/>
                    <a:pt x="67760"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28" name="TextBox 28"/>
            <p:cNvSpPr txBox="1"/>
            <p:nvPr/>
          </p:nvSpPr>
          <p:spPr>
            <a:xfrm>
              <a:off x="0" y="-47625"/>
              <a:ext cx="190465" cy="222663"/>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a:off x="10937842" y="7636119"/>
            <a:ext cx="4034678" cy="0"/>
          </a:xfrm>
          <a:prstGeom prst="line">
            <a:avLst/>
          </a:prstGeom>
          <a:ln w="28575" cap="rnd">
            <a:solidFill>
              <a:srgbClr val="24485E"/>
            </a:solidFill>
            <a:prstDash val="solid"/>
            <a:headEnd type="none" w="sm" len="sm"/>
            <a:tailEnd type="none" w="sm" len="sm"/>
          </a:ln>
        </p:spPr>
        <p:txBody>
          <a:bodyPr/>
          <a:lstStyle/>
          <a:p>
            <a:endParaRPr lang="ko-KR" altLang="en-US"/>
          </a:p>
        </p:txBody>
      </p:sp>
      <p:grpSp>
        <p:nvGrpSpPr>
          <p:cNvPr id="30" name="Group 30"/>
          <p:cNvGrpSpPr/>
          <p:nvPr/>
        </p:nvGrpSpPr>
        <p:grpSpPr>
          <a:xfrm>
            <a:off x="9962372" y="7466292"/>
            <a:ext cx="1028297" cy="945006"/>
            <a:chOff x="0" y="0"/>
            <a:chExt cx="190465" cy="175038"/>
          </a:xfrm>
        </p:grpSpPr>
        <p:sp>
          <p:nvSpPr>
            <p:cNvPr id="31" name="Freeform 31"/>
            <p:cNvSpPr/>
            <p:nvPr/>
          </p:nvSpPr>
          <p:spPr>
            <a:xfrm>
              <a:off x="0" y="0"/>
              <a:ext cx="190465" cy="175038"/>
            </a:xfrm>
            <a:custGeom>
              <a:avLst/>
              <a:gdLst/>
              <a:ahLst/>
              <a:cxnLst/>
              <a:rect l="l" t="t" r="r" b="b"/>
              <a:pathLst>
                <a:path w="190465" h="175038">
                  <a:moveTo>
                    <a:pt x="67760" y="0"/>
                  </a:moveTo>
                  <a:lnTo>
                    <a:pt x="122705" y="0"/>
                  </a:lnTo>
                  <a:cubicBezTo>
                    <a:pt x="160128" y="0"/>
                    <a:pt x="190465" y="30337"/>
                    <a:pt x="190465" y="67760"/>
                  </a:cubicBezTo>
                  <a:lnTo>
                    <a:pt x="190465" y="107278"/>
                  </a:lnTo>
                  <a:cubicBezTo>
                    <a:pt x="190465" y="125249"/>
                    <a:pt x="183326" y="142484"/>
                    <a:pt x="170618" y="155191"/>
                  </a:cubicBezTo>
                  <a:cubicBezTo>
                    <a:pt x="157911" y="167899"/>
                    <a:pt x="140676" y="175038"/>
                    <a:pt x="122705" y="175038"/>
                  </a:cubicBezTo>
                  <a:lnTo>
                    <a:pt x="67760" y="175038"/>
                  </a:lnTo>
                  <a:cubicBezTo>
                    <a:pt x="30337" y="175038"/>
                    <a:pt x="0" y="144700"/>
                    <a:pt x="0" y="107278"/>
                  </a:cubicBezTo>
                  <a:lnTo>
                    <a:pt x="0" y="67760"/>
                  </a:lnTo>
                  <a:cubicBezTo>
                    <a:pt x="0" y="30337"/>
                    <a:pt x="30337" y="0"/>
                    <a:pt x="67760" y="0"/>
                  </a:cubicBezTo>
                  <a:close/>
                </a:path>
              </a:pathLst>
            </a:custGeom>
            <a:solidFill>
              <a:srgbClr val="FBFCF8"/>
            </a:solidFill>
            <a:ln w="19050" cap="sq">
              <a:solidFill>
                <a:srgbClr val="24485E"/>
              </a:solidFill>
              <a:prstDash val="solid"/>
              <a:miter/>
            </a:ln>
          </p:spPr>
          <p:txBody>
            <a:bodyPr/>
            <a:lstStyle/>
            <a:p>
              <a:endParaRPr lang="ko-KR" altLang="en-US"/>
            </a:p>
          </p:txBody>
        </p:sp>
        <p:sp>
          <p:nvSpPr>
            <p:cNvPr id="32" name="TextBox 32"/>
            <p:cNvSpPr txBox="1"/>
            <p:nvPr/>
          </p:nvSpPr>
          <p:spPr>
            <a:xfrm>
              <a:off x="0" y="-47625"/>
              <a:ext cx="190465" cy="222663"/>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3630705" y="2867541"/>
            <a:ext cx="467651" cy="474754"/>
          </a:xfrm>
          <a:prstGeom prst="rect">
            <a:avLst/>
          </a:prstGeom>
        </p:spPr>
        <p:txBody>
          <a:bodyPr lIns="0" tIns="0" rIns="0" bIns="0" rtlCol="0" anchor="t">
            <a:spAutoFit/>
          </a:bodyPr>
          <a:lstStyle/>
          <a:p>
            <a:pPr algn="ctr">
              <a:lnSpc>
                <a:spcPts val="3757"/>
              </a:lnSpc>
            </a:pPr>
            <a:r>
              <a:rPr lang="en-US" sz="2683" b="1" spc="-53">
                <a:solidFill>
                  <a:srgbClr val="FBFCF8"/>
                </a:solidFill>
                <a:latin typeface="TDTD순고딕 Bold"/>
                <a:ea typeface="TDTD순고딕 Bold"/>
                <a:cs typeface="TDTD순고딕 Bold"/>
                <a:sym typeface="TDTD순고딕 Bold"/>
              </a:rPr>
              <a:t>1</a:t>
            </a:r>
          </a:p>
        </p:txBody>
      </p:sp>
      <p:sp>
        <p:nvSpPr>
          <p:cNvPr id="34" name="TextBox 34"/>
          <p:cNvSpPr txBox="1"/>
          <p:nvPr/>
        </p:nvSpPr>
        <p:spPr>
          <a:xfrm>
            <a:off x="10242694" y="2867541"/>
            <a:ext cx="467651" cy="474754"/>
          </a:xfrm>
          <a:prstGeom prst="rect">
            <a:avLst/>
          </a:prstGeom>
        </p:spPr>
        <p:txBody>
          <a:bodyPr lIns="0" tIns="0" rIns="0" bIns="0" rtlCol="0" anchor="t">
            <a:spAutoFit/>
          </a:bodyPr>
          <a:lstStyle/>
          <a:p>
            <a:pPr algn="ctr">
              <a:lnSpc>
                <a:spcPts val="3757"/>
              </a:lnSpc>
            </a:pPr>
            <a:r>
              <a:rPr lang="en-US" sz="2683" b="1" spc="-53">
                <a:solidFill>
                  <a:srgbClr val="24485E"/>
                </a:solidFill>
                <a:latin typeface="TDTD순고딕 Bold"/>
                <a:ea typeface="TDTD순고딕 Bold"/>
                <a:cs typeface="TDTD순고딕 Bold"/>
                <a:sym typeface="TDTD순고딕 Bold"/>
              </a:rPr>
              <a:t>4</a:t>
            </a:r>
          </a:p>
        </p:txBody>
      </p:sp>
      <p:sp>
        <p:nvSpPr>
          <p:cNvPr id="35" name="TextBox 35"/>
          <p:cNvSpPr txBox="1"/>
          <p:nvPr/>
        </p:nvSpPr>
        <p:spPr>
          <a:xfrm>
            <a:off x="3630705" y="5270473"/>
            <a:ext cx="467651" cy="464259"/>
          </a:xfrm>
          <a:prstGeom prst="rect">
            <a:avLst/>
          </a:prstGeom>
        </p:spPr>
        <p:txBody>
          <a:bodyPr lIns="0" tIns="0" rIns="0" bIns="0" rtlCol="0" anchor="t">
            <a:spAutoFit/>
          </a:bodyPr>
          <a:lstStyle/>
          <a:p>
            <a:pPr algn="ctr">
              <a:lnSpc>
                <a:spcPts val="3757"/>
              </a:lnSpc>
            </a:pPr>
            <a:r>
              <a:rPr lang="en-US" sz="2683" b="1" spc="-53">
                <a:solidFill>
                  <a:srgbClr val="24485E"/>
                </a:solidFill>
                <a:latin typeface="TDTD순고딕 Bold"/>
                <a:ea typeface="TDTD순고딕 Bold"/>
                <a:cs typeface="TDTD순고딕 Bold"/>
                <a:sym typeface="TDTD순고딕 Bold"/>
              </a:rPr>
              <a:t>2</a:t>
            </a:r>
          </a:p>
        </p:txBody>
      </p:sp>
      <p:sp>
        <p:nvSpPr>
          <p:cNvPr id="36" name="TextBox 36"/>
          <p:cNvSpPr txBox="1"/>
          <p:nvPr/>
        </p:nvSpPr>
        <p:spPr>
          <a:xfrm>
            <a:off x="10242694" y="5270473"/>
            <a:ext cx="467651" cy="474754"/>
          </a:xfrm>
          <a:prstGeom prst="rect">
            <a:avLst/>
          </a:prstGeom>
        </p:spPr>
        <p:txBody>
          <a:bodyPr lIns="0" tIns="0" rIns="0" bIns="0" rtlCol="0" anchor="t">
            <a:spAutoFit/>
          </a:bodyPr>
          <a:lstStyle/>
          <a:p>
            <a:pPr algn="ctr">
              <a:lnSpc>
                <a:spcPts val="3757"/>
              </a:lnSpc>
            </a:pPr>
            <a:r>
              <a:rPr lang="en-US" sz="2683" b="1" spc="-53">
                <a:solidFill>
                  <a:srgbClr val="FBFCF8"/>
                </a:solidFill>
                <a:latin typeface="TDTD순고딕 Bold"/>
                <a:ea typeface="TDTD순고딕 Bold"/>
                <a:cs typeface="TDTD순고딕 Bold"/>
                <a:sym typeface="TDTD순고딕 Bold"/>
              </a:rPr>
              <a:t>5</a:t>
            </a:r>
          </a:p>
        </p:txBody>
      </p:sp>
      <p:sp>
        <p:nvSpPr>
          <p:cNvPr id="37" name="TextBox 37"/>
          <p:cNvSpPr txBox="1"/>
          <p:nvPr/>
        </p:nvSpPr>
        <p:spPr>
          <a:xfrm>
            <a:off x="3630705" y="7673405"/>
            <a:ext cx="467651" cy="474754"/>
          </a:xfrm>
          <a:prstGeom prst="rect">
            <a:avLst/>
          </a:prstGeom>
        </p:spPr>
        <p:txBody>
          <a:bodyPr lIns="0" tIns="0" rIns="0" bIns="0" rtlCol="0" anchor="t">
            <a:spAutoFit/>
          </a:bodyPr>
          <a:lstStyle/>
          <a:p>
            <a:pPr algn="ctr">
              <a:lnSpc>
                <a:spcPts val="3757"/>
              </a:lnSpc>
            </a:pPr>
            <a:r>
              <a:rPr lang="en-US" sz="2683" b="1" spc="-53">
                <a:solidFill>
                  <a:srgbClr val="FBFCF8"/>
                </a:solidFill>
                <a:latin typeface="TDTD순고딕 Bold"/>
                <a:ea typeface="TDTD순고딕 Bold"/>
                <a:cs typeface="TDTD순고딕 Bold"/>
                <a:sym typeface="TDTD순고딕 Bold"/>
              </a:rPr>
              <a:t>3</a:t>
            </a:r>
          </a:p>
        </p:txBody>
      </p:sp>
      <p:sp>
        <p:nvSpPr>
          <p:cNvPr id="38" name="TextBox 38"/>
          <p:cNvSpPr txBox="1"/>
          <p:nvPr/>
        </p:nvSpPr>
        <p:spPr>
          <a:xfrm>
            <a:off x="10242694" y="7673405"/>
            <a:ext cx="467651" cy="474754"/>
          </a:xfrm>
          <a:prstGeom prst="rect">
            <a:avLst/>
          </a:prstGeom>
        </p:spPr>
        <p:txBody>
          <a:bodyPr lIns="0" tIns="0" rIns="0" bIns="0" rtlCol="0" anchor="t">
            <a:spAutoFit/>
          </a:bodyPr>
          <a:lstStyle/>
          <a:p>
            <a:pPr algn="ctr">
              <a:lnSpc>
                <a:spcPts val="3757"/>
              </a:lnSpc>
            </a:pPr>
            <a:r>
              <a:rPr lang="en-US" sz="2683" b="1" spc="-53">
                <a:solidFill>
                  <a:srgbClr val="24485E"/>
                </a:solidFill>
                <a:latin typeface="TDTD순고딕 Bold"/>
                <a:ea typeface="TDTD순고딕 Bold"/>
                <a:cs typeface="TDTD순고딕 Bold"/>
                <a:sym typeface="TDTD순고딕 Bold"/>
              </a:rPr>
              <a:t>6</a:t>
            </a:r>
          </a:p>
        </p:txBody>
      </p:sp>
      <p:sp>
        <p:nvSpPr>
          <p:cNvPr id="39" name="TextBox 39"/>
          <p:cNvSpPr txBox="1"/>
          <p:nvPr/>
        </p:nvSpPr>
        <p:spPr>
          <a:xfrm>
            <a:off x="4740267" y="3222521"/>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Project Planning</a:t>
            </a:r>
          </a:p>
        </p:txBody>
      </p:sp>
      <p:sp>
        <p:nvSpPr>
          <p:cNvPr id="40" name="TextBox 40"/>
          <p:cNvSpPr txBox="1"/>
          <p:nvPr/>
        </p:nvSpPr>
        <p:spPr>
          <a:xfrm>
            <a:off x="11352256" y="3222521"/>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Modeling</a:t>
            </a:r>
          </a:p>
        </p:txBody>
      </p:sp>
      <p:sp>
        <p:nvSpPr>
          <p:cNvPr id="41" name="TextBox 41"/>
          <p:cNvSpPr txBox="1"/>
          <p:nvPr/>
        </p:nvSpPr>
        <p:spPr>
          <a:xfrm>
            <a:off x="4740267" y="5625453"/>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Data Explanation</a:t>
            </a:r>
          </a:p>
        </p:txBody>
      </p:sp>
      <p:sp>
        <p:nvSpPr>
          <p:cNvPr id="42" name="TextBox 42"/>
          <p:cNvSpPr txBox="1"/>
          <p:nvPr/>
        </p:nvSpPr>
        <p:spPr>
          <a:xfrm>
            <a:off x="11352256" y="5625453"/>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Evaluation</a:t>
            </a:r>
          </a:p>
        </p:txBody>
      </p:sp>
      <p:sp>
        <p:nvSpPr>
          <p:cNvPr id="43" name="TextBox 43"/>
          <p:cNvSpPr txBox="1"/>
          <p:nvPr/>
        </p:nvSpPr>
        <p:spPr>
          <a:xfrm>
            <a:off x="4740267" y="8028385"/>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Preprocessing</a:t>
            </a:r>
          </a:p>
        </p:txBody>
      </p:sp>
      <p:sp>
        <p:nvSpPr>
          <p:cNvPr id="44" name="TextBox 44"/>
          <p:cNvSpPr txBox="1"/>
          <p:nvPr/>
        </p:nvSpPr>
        <p:spPr>
          <a:xfrm>
            <a:off x="11352256" y="8028385"/>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Conclusion</a:t>
            </a:r>
          </a:p>
        </p:txBody>
      </p:sp>
      <p:sp>
        <p:nvSpPr>
          <p:cNvPr id="45" name="AutoShape 45"/>
          <p:cNvSpPr/>
          <p:nvPr/>
        </p:nvSpPr>
        <p:spPr>
          <a:xfrm>
            <a:off x="3345237" y="4548054"/>
            <a:ext cx="5015293" cy="0"/>
          </a:xfrm>
          <a:prstGeom prst="line">
            <a:avLst/>
          </a:prstGeom>
          <a:ln w="9525" cap="rnd">
            <a:solidFill>
              <a:srgbClr val="24485E"/>
            </a:solidFill>
            <a:prstDash val="solid"/>
            <a:headEnd type="none" w="sm" len="sm"/>
            <a:tailEnd type="none" w="sm" len="sm"/>
          </a:ln>
        </p:spPr>
        <p:txBody>
          <a:bodyPr/>
          <a:lstStyle/>
          <a:p>
            <a:endParaRPr lang="ko-KR" altLang="en-US"/>
          </a:p>
        </p:txBody>
      </p:sp>
      <p:sp>
        <p:nvSpPr>
          <p:cNvPr id="46" name="AutoShape 46"/>
          <p:cNvSpPr/>
          <p:nvPr/>
        </p:nvSpPr>
        <p:spPr>
          <a:xfrm flipH="1" flipV="1">
            <a:off x="9155896" y="2830255"/>
            <a:ext cx="0" cy="6525964"/>
          </a:xfrm>
          <a:prstGeom prst="line">
            <a:avLst/>
          </a:prstGeom>
          <a:ln w="19050" cap="rnd">
            <a:solidFill>
              <a:srgbClr val="24485E"/>
            </a:solidFill>
            <a:prstDash val="solid"/>
            <a:headEnd type="none" w="sm" len="sm"/>
            <a:tailEnd type="none" w="sm" len="sm"/>
          </a:ln>
        </p:spPr>
        <p:txBody>
          <a:bodyPr/>
          <a:lstStyle/>
          <a:p>
            <a:endParaRPr lang="ko-KR" altLang="en-US"/>
          </a:p>
        </p:txBody>
      </p:sp>
      <p:sp>
        <p:nvSpPr>
          <p:cNvPr id="47" name="AutoShape 47"/>
          <p:cNvSpPr/>
          <p:nvPr/>
        </p:nvSpPr>
        <p:spPr>
          <a:xfrm>
            <a:off x="9957226" y="4548054"/>
            <a:ext cx="5015293" cy="0"/>
          </a:xfrm>
          <a:prstGeom prst="line">
            <a:avLst/>
          </a:prstGeom>
          <a:ln w="9525" cap="rnd">
            <a:solidFill>
              <a:srgbClr val="24485E"/>
            </a:solidFill>
            <a:prstDash val="solid"/>
            <a:headEnd type="none" w="sm" len="sm"/>
            <a:tailEnd type="none" w="sm" len="sm"/>
          </a:ln>
        </p:spPr>
        <p:txBody>
          <a:bodyPr/>
          <a:lstStyle/>
          <a:p>
            <a:endParaRPr lang="ko-KR" altLang="en-US"/>
          </a:p>
        </p:txBody>
      </p:sp>
      <p:sp>
        <p:nvSpPr>
          <p:cNvPr id="48" name="AutoShape 48"/>
          <p:cNvSpPr/>
          <p:nvPr/>
        </p:nvSpPr>
        <p:spPr>
          <a:xfrm>
            <a:off x="3345237" y="6950985"/>
            <a:ext cx="5015293" cy="0"/>
          </a:xfrm>
          <a:prstGeom prst="line">
            <a:avLst/>
          </a:prstGeom>
          <a:ln w="9525" cap="rnd">
            <a:solidFill>
              <a:srgbClr val="24485E"/>
            </a:solidFill>
            <a:prstDash val="solid"/>
            <a:headEnd type="none" w="sm" len="sm"/>
            <a:tailEnd type="none" w="sm" len="sm"/>
          </a:ln>
        </p:spPr>
        <p:txBody>
          <a:bodyPr/>
          <a:lstStyle/>
          <a:p>
            <a:endParaRPr lang="ko-KR" altLang="en-US"/>
          </a:p>
        </p:txBody>
      </p:sp>
      <p:sp>
        <p:nvSpPr>
          <p:cNvPr id="49" name="AutoShape 49"/>
          <p:cNvSpPr/>
          <p:nvPr/>
        </p:nvSpPr>
        <p:spPr>
          <a:xfrm>
            <a:off x="9957226" y="6950985"/>
            <a:ext cx="5015293" cy="0"/>
          </a:xfrm>
          <a:prstGeom prst="line">
            <a:avLst/>
          </a:prstGeom>
          <a:ln w="9525" cap="rnd">
            <a:solidFill>
              <a:srgbClr val="24485E"/>
            </a:solidFill>
            <a:prstDash val="solid"/>
            <a:headEnd type="none" w="sm" len="sm"/>
            <a:tailEnd type="none" w="sm" len="sm"/>
          </a:ln>
        </p:spPr>
        <p:txBody>
          <a:bodyPr/>
          <a:lstStyle/>
          <a:p>
            <a:endParaRPr lang="ko-KR" altLang="en-US"/>
          </a:p>
        </p:txBody>
      </p:sp>
      <p:sp>
        <p:nvSpPr>
          <p:cNvPr id="50" name="AutoShape 50"/>
          <p:cNvSpPr/>
          <p:nvPr/>
        </p:nvSpPr>
        <p:spPr>
          <a:xfrm>
            <a:off x="3345237" y="9353917"/>
            <a:ext cx="5015293" cy="0"/>
          </a:xfrm>
          <a:prstGeom prst="line">
            <a:avLst/>
          </a:prstGeom>
          <a:ln w="9525" cap="rnd">
            <a:solidFill>
              <a:srgbClr val="24485E"/>
            </a:solidFill>
            <a:prstDash val="solid"/>
            <a:headEnd type="none" w="sm" len="sm"/>
            <a:tailEnd type="none" w="sm" len="sm"/>
          </a:ln>
        </p:spPr>
        <p:txBody>
          <a:bodyPr/>
          <a:lstStyle/>
          <a:p>
            <a:endParaRPr lang="ko-KR" altLang="en-US"/>
          </a:p>
        </p:txBody>
      </p:sp>
      <p:sp>
        <p:nvSpPr>
          <p:cNvPr id="51" name="AutoShape 51"/>
          <p:cNvSpPr/>
          <p:nvPr/>
        </p:nvSpPr>
        <p:spPr>
          <a:xfrm>
            <a:off x="9957226" y="9353917"/>
            <a:ext cx="5015293" cy="0"/>
          </a:xfrm>
          <a:prstGeom prst="line">
            <a:avLst/>
          </a:prstGeom>
          <a:ln w="9525" cap="rnd">
            <a:solidFill>
              <a:srgbClr val="24485E"/>
            </a:solidFill>
            <a:prstDash val="solid"/>
            <a:headEnd type="none" w="sm" len="sm"/>
            <a:tailEnd type="none" w="sm" len="sm"/>
          </a:ln>
        </p:spPr>
        <p:txBody>
          <a:bodyPr/>
          <a:lstStyle/>
          <a:p>
            <a:endParaRPr lang="ko-KR" altLang="en-US"/>
          </a:p>
        </p:txBody>
      </p:sp>
      <p:sp>
        <p:nvSpPr>
          <p:cNvPr id="52" name="TextBox 52"/>
          <p:cNvSpPr txBox="1"/>
          <p:nvPr/>
        </p:nvSpPr>
        <p:spPr>
          <a:xfrm>
            <a:off x="7407641" y="1043000"/>
            <a:ext cx="3496509"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Chapter</a:t>
            </a:r>
          </a:p>
        </p:txBody>
      </p:sp>
      <p:sp>
        <p:nvSpPr>
          <p:cNvPr id="53" name="TextBox 53"/>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grpSp>
        <p:nvGrpSpPr>
          <p:cNvPr id="9" name="Group 9"/>
          <p:cNvGrpSpPr/>
          <p:nvPr/>
        </p:nvGrpSpPr>
        <p:grpSpPr>
          <a:xfrm>
            <a:off x="2125366" y="3797104"/>
            <a:ext cx="3464913" cy="740304"/>
            <a:chOff x="0" y="0"/>
            <a:chExt cx="641784" cy="137122"/>
          </a:xfrm>
        </p:grpSpPr>
        <p:sp>
          <p:nvSpPr>
            <p:cNvPr id="10" name="Freeform 10"/>
            <p:cNvSpPr/>
            <p:nvPr/>
          </p:nvSpPr>
          <p:spPr>
            <a:xfrm>
              <a:off x="0" y="0"/>
              <a:ext cx="641784" cy="137122"/>
            </a:xfrm>
            <a:custGeom>
              <a:avLst/>
              <a:gdLst/>
              <a:ahLst/>
              <a:cxnLst/>
              <a:rect l="l" t="t" r="r" b="b"/>
              <a:pathLst>
                <a:path w="641784" h="137122">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1" name="TextBox 11"/>
            <p:cNvSpPr txBox="1"/>
            <p:nvPr/>
          </p:nvSpPr>
          <p:spPr>
            <a:xfrm>
              <a:off x="0" y="-47625"/>
              <a:ext cx="641784" cy="18474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411543" y="3797104"/>
            <a:ext cx="3464913" cy="740304"/>
            <a:chOff x="0" y="0"/>
            <a:chExt cx="641784" cy="137122"/>
          </a:xfrm>
        </p:grpSpPr>
        <p:sp>
          <p:nvSpPr>
            <p:cNvPr id="13" name="Freeform 13"/>
            <p:cNvSpPr/>
            <p:nvPr/>
          </p:nvSpPr>
          <p:spPr>
            <a:xfrm>
              <a:off x="0" y="0"/>
              <a:ext cx="641784" cy="137122"/>
            </a:xfrm>
            <a:custGeom>
              <a:avLst/>
              <a:gdLst/>
              <a:ahLst/>
              <a:cxnLst/>
              <a:rect l="l" t="t" r="r" b="b"/>
              <a:pathLst>
                <a:path w="641784" h="137122">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4" name="TextBox 14"/>
            <p:cNvSpPr txBox="1"/>
            <p:nvPr/>
          </p:nvSpPr>
          <p:spPr>
            <a:xfrm>
              <a:off x="0" y="-47625"/>
              <a:ext cx="641784" cy="184747"/>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695732" y="3797104"/>
            <a:ext cx="3464913" cy="740304"/>
            <a:chOff x="0" y="0"/>
            <a:chExt cx="641784" cy="137122"/>
          </a:xfrm>
        </p:grpSpPr>
        <p:sp>
          <p:nvSpPr>
            <p:cNvPr id="16" name="Freeform 16"/>
            <p:cNvSpPr/>
            <p:nvPr/>
          </p:nvSpPr>
          <p:spPr>
            <a:xfrm>
              <a:off x="0" y="0"/>
              <a:ext cx="641784" cy="137122"/>
            </a:xfrm>
            <a:custGeom>
              <a:avLst/>
              <a:gdLst/>
              <a:ahLst/>
              <a:cxnLst/>
              <a:rect l="l" t="t" r="r" b="b"/>
              <a:pathLst>
                <a:path w="641784" h="137122">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7" name="TextBox 17"/>
            <p:cNvSpPr txBox="1"/>
            <p:nvPr/>
          </p:nvSpPr>
          <p:spPr>
            <a:xfrm>
              <a:off x="0" y="-47625"/>
              <a:ext cx="641784" cy="18474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92640" y="6074542"/>
            <a:ext cx="16266660" cy="1445701"/>
            <a:chOff x="0" y="0"/>
            <a:chExt cx="21688880" cy="1927601"/>
          </a:xfrm>
        </p:grpSpPr>
        <p:grpSp>
          <p:nvGrpSpPr>
            <p:cNvPr id="19" name="Group 19"/>
            <p:cNvGrpSpPr/>
            <p:nvPr/>
          </p:nvGrpSpPr>
          <p:grpSpPr>
            <a:xfrm>
              <a:off x="261477" y="138932"/>
              <a:ext cx="21211620" cy="1589529"/>
              <a:chOff x="0" y="0"/>
              <a:chExt cx="4189950" cy="313981"/>
            </a:xfrm>
          </p:grpSpPr>
          <p:sp>
            <p:nvSpPr>
              <p:cNvPr id="20" name="Freeform 20"/>
              <p:cNvSpPr/>
              <p:nvPr/>
            </p:nvSpPr>
            <p:spPr>
              <a:xfrm>
                <a:off x="0" y="0"/>
                <a:ext cx="4189950" cy="313981"/>
              </a:xfrm>
              <a:custGeom>
                <a:avLst/>
                <a:gdLst/>
                <a:ahLst/>
                <a:cxnLst/>
                <a:rect l="l" t="t" r="r" b="b"/>
                <a:pathLst>
                  <a:path w="4189950" h="313981">
                    <a:moveTo>
                      <a:pt x="13626" y="0"/>
                    </a:moveTo>
                    <a:lnTo>
                      <a:pt x="4176324" y="0"/>
                    </a:lnTo>
                    <a:cubicBezTo>
                      <a:pt x="4183849" y="0"/>
                      <a:pt x="4189950" y="6101"/>
                      <a:pt x="4189950" y="13626"/>
                    </a:cubicBezTo>
                    <a:lnTo>
                      <a:pt x="4189950" y="300355"/>
                    </a:lnTo>
                    <a:cubicBezTo>
                      <a:pt x="4189950" y="307880"/>
                      <a:pt x="4183849" y="313981"/>
                      <a:pt x="4176324" y="313981"/>
                    </a:cubicBezTo>
                    <a:lnTo>
                      <a:pt x="13626" y="313981"/>
                    </a:lnTo>
                    <a:cubicBezTo>
                      <a:pt x="6101" y="313981"/>
                      <a:pt x="0" y="307880"/>
                      <a:pt x="0" y="300355"/>
                    </a:cubicBezTo>
                    <a:lnTo>
                      <a:pt x="0" y="13626"/>
                    </a:lnTo>
                    <a:cubicBezTo>
                      <a:pt x="0" y="6101"/>
                      <a:pt x="6101" y="0"/>
                      <a:pt x="13626" y="0"/>
                    </a:cubicBezTo>
                    <a:close/>
                  </a:path>
                </a:pathLst>
              </a:custGeom>
              <a:solidFill>
                <a:srgbClr val="000000">
                  <a:alpha val="0"/>
                </a:srgbClr>
              </a:solidFill>
              <a:ln w="19050" cap="rnd">
                <a:solidFill>
                  <a:srgbClr val="24485E"/>
                </a:solidFill>
                <a:prstDash val="solid"/>
                <a:round/>
              </a:ln>
            </p:spPr>
            <p:txBody>
              <a:bodyPr/>
              <a:lstStyle/>
              <a:p>
                <a:endParaRPr lang="ko-KR" altLang="en-US"/>
              </a:p>
            </p:txBody>
          </p:sp>
          <p:sp>
            <p:nvSpPr>
              <p:cNvPr id="21" name="TextBox 21"/>
              <p:cNvSpPr txBox="1"/>
              <p:nvPr/>
            </p:nvSpPr>
            <p:spPr>
              <a:xfrm>
                <a:off x="0" y="-47625"/>
                <a:ext cx="4189950" cy="361606"/>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10800000">
              <a:off x="10655701" y="1603964"/>
              <a:ext cx="423172" cy="323637"/>
              <a:chOff x="0" y="0"/>
              <a:chExt cx="374454" cy="286378"/>
            </a:xfrm>
          </p:grpSpPr>
          <p:sp>
            <p:nvSpPr>
              <p:cNvPr id="23" name="Freeform 23"/>
              <p:cNvSpPr/>
              <p:nvPr/>
            </p:nvSpPr>
            <p:spPr>
              <a:xfrm>
                <a:off x="0" y="0"/>
                <a:ext cx="374454" cy="286378"/>
              </a:xfrm>
              <a:custGeom>
                <a:avLst/>
                <a:gdLst/>
                <a:ahLst/>
                <a:cxnLst/>
                <a:rect l="l" t="t" r="r" b="b"/>
                <a:pathLst>
                  <a:path w="374454" h="286378">
                    <a:moveTo>
                      <a:pt x="187227" y="0"/>
                    </a:moveTo>
                    <a:lnTo>
                      <a:pt x="374454" y="286378"/>
                    </a:lnTo>
                    <a:lnTo>
                      <a:pt x="0" y="286378"/>
                    </a:lnTo>
                    <a:lnTo>
                      <a:pt x="187227" y="0"/>
                    </a:lnTo>
                    <a:close/>
                  </a:path>
                </a:pathLst>
              </a:custGeom>
              <a:solidFill>
                <a:srgbClr val="FBFCF8"/>
              </a:solidFill>
              <a:ln w="19050" cap="sq">
                <a:solidFill>
                  <a:srgbClr val="24485E"/>
                </a:solidFill>
                <a:prstDash val="solid"/>
                <a:miter/>
              </a:ln>
            </p:spPr>
            <p:txBody>
              <a:bodyPr/>
              <a:lstStyle/>
              <a:p>
                <a:endParaRPr lang="ko-KR" altLang="en-US"/>
              </a:p>
            </p:txBody>
          </p:sp>
          <p:sp>
            <p:nvSpPr>
              <p:cNvPr id="24" name="TextBox 24"/>
              <p:cNvSpPr txBox="1"/>
              <p:nvPr/>
            </p:nvSpPr>
            <p:spPr>
              <a:xfrm>
                <a:off x="58508" y="85336"/>
                <a:ext cx="257437" cy="180586"/>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0495280" y="1453662"/>
              <a:ext cx="698320" cy="187571"/>
              <a:chOff x="0" y="0"/>
              <a:chExt cx="137940" cy="37051"/>
            </a:xfrm>
          </p:grpSpPr>
          <p:sp>
            <p:nvSpPr>
              <p:cNvPr id="26" name="Freeform 26"/>
              <p:cNvSpPr/>
              <p:nvPr/>
            </p:nvSpPr>
            <p:spPr>
              <a:xfrm>
                <a:off x="0" y="0"/>
                <a:ext cx="137940" cy="37051"/>
              </a:xfrm>
              <a:custGeom>
                <a:avLst/>
                <a:gdLst/>
                <a:ahLst/>
                <a:cxnLst/>
                <a:rect l="l" t="t" r="r" b="b"/>
                <a:pathLst>
                  <a:path w="137940" h="37051">
                    <a:moveTo>
                      <a:pt x="0" y="0"/>
                    </a:moveTo>
                    <a:lnTo>
                      <a:pt x="137940" y="0"/>
                    </a:lnTo>
                    <a:lnTo>
                      <a:pt x="137940" y="37051"/>
                    </a:lnTo>
                    <a:lnTo>
                      <a:pt x="0" y="37051"/>
                    </a:lnTo>
                    <a:close/>
                  </a:path>
                </a:pathLst>
              </a:custGeom>
              <a:solidFill>
                <a:srgbClr val="FBFCF8"/>
              </a:solidFill>
              <a:ln cap="sq">
                <a:noFill/>
                <a:prstDash val="solid"/>
                <a:miter/>
              </a:ln>
            </p:spPr>
            <p:txBody>
              <a:bodyPr/>
              <a:lstStyle/>
              <a:p>
                <a:endParaRPr lang="ko-KR" altLang="en-US"/>
              </a:p>
            </p:txBody>
          </p:sp>
          <p:sp>
            <p:nvSpPr>
              <p:cNvPr id="27" name="TextBox 27"/>
              <p:cNvSpPr txBox="1"/>
              <p:nvPr/>
            </p:nvSpPr>
            <p:spPr>
              <a:xfrm>
                <a:off x="0" y="-47625"/>
                <a:ext cx="137940" cy="84676"/>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0" y="0"/>
              <a:ext cx="21688880" cy="1371631"/>
              <a:chOff x="0" y="0"/>
              <a:chExt cx="4284223" cy="270939"/>
            </a:xfrm>
          </p:grpSpPr>
          <p:sp>
            <p:nvSpPr>
              <p:cNvPr id="29" name="Freeform 29"/>
              <p:cNvSpPr/>
              <p:nvPr/>
            </p:nvSpPr>
            <p:spPr>
              <a:xfrm>
                <a:off x="0" y="0"/>
                <a:ext cx="4284223" cy="270939"/>
              </a:xfrm>
              <a:custGeom>
                <a:avLst/>
                <a:gdLst/>
                <a:ahLst/>
                <a:cxnLst/>
                <a:rect l="l" t="t" r="r" b="b"/>
                <a:pathLst>
                  <a:path w="4284223" h="270939">
                    <a:moveTo>
                      <a:pt x="0" y="0"/>
                    </a:moveTo>
                    <a:lnTo>
                      <a:pt x="4284223" y="0"/>
                    </a:lnTo>
                    <a:lnTo>
                      <a:pt x="4284223" y="270939"/>
                    </a:lnTo>
                    <a:lnTo>
                      <a:pt x="0" y="270939"/>
                    </a:lnTo>
                    <a:close/>
                  </a:path>
                </a:pathLst>
              </a:custGeom>
              <a:solidFill>
                <a:srgbClr val="FBFCF8"/>
              </a:solidFill>
              <a:ln cap="sq">
                <a:noFill/>
                <a:prstDash val="solid"/>
                <a:miter/>
              </a:ln>
            </p:spPr>
            <p:txBody>
              <a:bodyPr/>
              <a:lstStyle/>
              <a:p>
                <a:endParaRPr lang="ko-KR" altLang="en-US"/>
              </a:p>
            </p:txBody>
          </p:sp>
          <p:sp>
            <p:nvSpPr>
              <p:cNvPr id="30" name="TextBox 30"/>
              <p:cNvSpPr txBox="1"/>
              <p:nvPr/>
            </p:nvSpPr>
            <p:spPr>
              <a:xfrm>
                <a:off x="0" y="-47625"/>
                <a:ext cx="4284223" cy="318564"/>
              </a:xfrm>
              <a:prstGeom prst="rect">
                <a:avLst/>
              </a:prstGeom>
            </p:spPr>
            <p:txBody>
              <a:bodyPr lIns="50800" tIns="50800" rIns="50800" bIns="50800" rtlCol="0" anchor="ctr"/>
              <a:lstStyle/>
              <a:p>
                <a:pPr algn="ctr">
                  <a:lnSpc>
                    <a:spcPts val="2659"/>
                  </a:lnSpc>
                </a:pPr>
                <a:endParaRPr/>
              </a:p>
            </p:txBody>
          </p:sp>
        </p:grpSp>
      </p:grpSp>
      <p:sp>
        <p:nvSpPr>
          <p:cNvPr id="31" name="AutoShape 31"/>
          <p:cNvSpPr/>
          <p:nvPr/>
        </p:nvSpPr>
        <p:spPr>
          <a:xfrm flipV="1">
            <a:off x="6499995" y="3761036"/>
            <a:ext cx="0" cy="3281529"/>
          </a:xfrm>
          <a:prstGeom prst="line">
            <a:avLst/>
          </a:prstGeom>
          <a:ln w="19050" cap="rnd">
            <a:solidFill>
              <a:srgbClr val="24485E"/>
            </a:solidFill>
            <a:prstDash val="lgDash"/>
            <a:headEnd type="none" w="sm" len="sm"/>
            <a:tailEnd type="none" w="sm" len="sm"/>
          </a:ln>
        </p:spPr>
        <p:txBody>
          <a:bodyPr/>
          <a:lstStyle/>
          <a:p>
            <a:endParaRPr lang="ko-KR" altLang="en-US"/>
          </a:p>
        </p:txBody>
      </p:sp>
      <p:sp>
        <p:nvSpPr>
          <p:cNvPr id="32" name="AutoShape 32"/>
          <p:cNvSpPr/>
          <p:nvPr/>
        </p:nvSpPr>
        <p:spPr>
          <a:xfrm flipV="1">
            <a:off x="11786151" y="3761036"/>
            <a:ext cx="0" cy="3281529"/>
          </a:xfrm>
          <a:prstGeom prst="line">
            <a:avLst/>
          </a:prstGeom>
          <a:ln w="19050" cap="rnd">
            <a:solidFill>
              <a:srgbClr val="24485E"/>
            </a:solidFill>
            <a:prstDash val="lgDash"/>
            <a:headEnd type="none" w="sm" len="sm"/>
            <a:tailEnd type="none" w="sm" len="sm"/>
          </a:ln>
        </p:spPr>
        <p:txBody>
          <a:bodyPr/>
          <a:lstStyle/>
          <a:p>
            <a:endParaRPr lang="ko-KR" altLang="en-US"/>
          </a:p>
        </p:txBody>
      </p:sp>
      <p:grpSp>
        <p:nvGrpSpPr>
          <p:cNvPr id="33" name="Group 33"/>
          <p:cNvGrpSpPr/>
          <p:nvPr/>
        </p:nvGrpSpPr>
        <p:grpSpPr>
          <a:xfrm>
            <a:off x="1483040" y="8035733"/>
            <a:ext cx="15614423" cy="1222567"/>
            <a:chOff x="0" y="0"/>
            <a:chExt cx="4112441" cy="321993"/>
          </a:xfrm>
        </p:grpSpPr>
        <p:sp>
          <p:nvSpPr>
            <p:cNvPr id="34" name="Freeform 34"/>
            <p:cNvSpPr/>
            <p:nvPr/>
          </p:nvSpPr>
          <p:spPr>
            <a:xfrm>
              <a:off x="0" y="0"/>
              <a:ext cx="4112440" cy="321993"/>
            </a:xfrm>
            <a:custGeom>
              <a:avLst/>
              <a:gdLst/>
              <a:ahLst/>
              <a:cxnLst/>
              <a:rect l="l" t="t" r="r" b="b"/>
              <a:pathLst>
                <a:path w="4112440" h="321993">
                  <a:moveTo>
                    <a:pt x="5454" y="0"/>
                  </a:moveTo>
                  <a:lnTo>
                    <a:pt x="4106987" y="0"/>
                  </a:lnTo>
                  <a:cubicBezTo>
                    <a:pt x="4109999" y="0"/>
                    <a:pt x="4112440" y="2442"/>
                    <a:pt x="4112440" y="5454"/>
                  </a:cubicBezTo>
                  <a:lnTo>
                    <a:pt x="4112440" y="316539"/>
                  </a:lnTo>
                  <a:cubicBezTo>
                    <a:pt x="4112440" y="319551"/>
                    <a:pt x="4109999" y="321993"/>
                    <a:pt x="4106987" y="321993"/>
                  </a:cubicBezTo>
                  <a:lnTo>
                    <a:pt x="5454" y="321993"/>
                  </a:lnTo>
                  <a:cubicBezTo>
                    <a:pt x="2442" y="321993"/>
                    <a:pt x="0" y="319551"/>
                    <a:pt x="0" y="316539"/>
                  </a:cubicBezTo>
                  <a:lnTo>
                    <a:pt x="0" y="5454"/>
                  </a:lnTo>
                  <a:cubicBezTo>
                    <a:pt x="0" y="2442"/>
                    <a:pt x="2442" y="0"/>
                    <a:pt x="5454" y="0"/>
                  </a:cubicBezTo>
                  <a:close/>
                </a:path>
              </a:pathLst>
            </a:custGeom>
            <a:solidFill>
              <a:srgbClr val="EFEFED"/>
            </a:solidFill>
            <a:ln cap="sq">
              <a:noFill/>
              <a:prstDash val="solid"/>
              <a:miter/>
            </a:ln>
          </p:spPr>
          <p:txBody>
            <a:bodyPr/>
            <a:lstStyle/>
            <a:p>
              <a:endParaRPr lang="ko-KR" altLang="en-US"/>
            </a:p>
          </p:txBody>
        </p:sp>
        <p:sp>
          <p:nvSpPr>
            <p:cNvPr id="35" name="TextBox 35"/>
            <p:cNvSpPr txBox="1"/>
            <p:nvPr/>
          </p:nvSpPr>
          <p:spPr>
            <a:xfrm>
              <a:off x="0" y="-47625"/>
              <a:ext cx="4112441" cy="369618"/>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188748" y="7771402"/>
            <a:ext cx="1073605" cy="999377"/>
            <a:chOff x="0" y="0"/>
            <a:chExt cx="198857" cy="185108"/>
          </a:xfrm>
        </p:grpSpPr>
        <p:sp>
          <p:nvSpPr>
            <p:cNvPr id="37" name="Freeform 37"/>
            <p:cNvSpPr/>
            <p:nvPr/>
          </p:nvSpPr>
          <p:spPr>
            <a:xfrm>
              <a:off x="0" y="0"/>
              <a:ext cx="198857" cy="185108"/>
            </a:xfrm>
            <a:custGeom>
              <a:avLst/>
              <a:gdLst/>
              <a:ahLst/>
              <a:cxnLst/>
              <a:rect l="l" t="t" r="r" b="b"/>
              <a:pathLst>
                <a:path w="198857" h="185108">
                  <a:moveTo>
                    <a:pt x="64900" y="0"/>
                  </a:moveTo>
                  <a:lnTo>
                    <a:pt x="133957" y="0"/>
                  </a:lnTo>
                  <a:cubicBezTo>
                    <a:pt x="151170" y="0"/>
                    <a:pt x="167677" y="6838"/>
                    <a:pt x="179848" y="19009"/>
                  </a:cubicBezTo>
                  <a:cubicBezTo>
                    <a:pt x="192019" y="31180"/>
                    <a:pt x="198857" y="47688"/>
                    <a:pt x="198857" y="64900"/>
                  </a:cubicBezTo>
                  <a:lnTo>
                    <a:pt x="198857" y="120208"/>
                  </a:lnTo>
                  <a:cubicBezTo>
                    <a:pt x="198857" y="156051"/>
                    <a:pt x="169800" y="185108"/>
                    <a:pt x="133957" y="185108"/>
                  </a:cubicBezTo>
                  <a:lnTo>
                    <a:pt x="64900" y="185108"/>
                  </a:lnTo>
                  <a:cubicBezTo>
                    <a:pt x="29057" y="185108"/>
                    <a:pt x="0" y="156051"/>
                    <a:pt x="0" y="120208"/>
                  </a:cubicBezTo>
                  <a:lnTo>
                    <a:pt x="0" y="64900"/>
                  </a:lnTo>
                  <a:cubicBezTo>
                    <a:pt x="0" y="29057"/>
                    <a:pt x="29057" y="0"/>
                    <a:pt x="64900"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38" name="TextBox 38"/>
            <p:cNvSpPr txBox="1"/>
            <p:nvPr/>
          </p:nvSpPr>
          <p:spPr>
            <a:xfrm>
              <a:off x="0" y="-47625"/>
              <a:ext cx="198857" cy="232733"/>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40" name="TextBox 40"/>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R&amp;R</a:t>
            </a:r>
          </a:p>
        </p:txBody>
      </p:sp>
      <p:sp>
        <p:nvSpPr>
          <p:cNvPr id="41" name="TextBox 41"/>
          <p:cNvSpPr txBox="1"/>
          <p:nvPr/>
        </p:nvSpPr>
        <p:spPr>
          <a:xfrm>
            <a:off x="1214744" y="5067300"/>
            <a:ext cx="5286157" cy="346329"/>
          </a:xfrm>
          <a:prstGeom prst="rect">
            <a:avLst/>
          </a:prstGeom>
        </p:spPr>
        <p:txBody>
          <a:bodyPr lIns="0" tIns="0" rIns="0" bIns="0" rtlCol="0" anchor="t">
            <a:spAutoFit/>
          </a:bodyPr>
          <a:lstStyle/>
          <a:p>
            <a:pPr algn="ctr">
              <a:lnSpc>
                <a:spcPts val="2808"/>
              </a:lnSpc>
            </a:pPr>
            <a:r>
              <a:rPr lang="en-US" sz="1800" b="1" spc="-36">
                <a:solidFill>
                  <a:srgbClr val="24485E"/>
                </a:solidFill>
                <a:latin typeface="TDTD순고딕 Bold"/>
                <a:ea typeface="TDTD순고딕 Bold"/>
                <a:cs typeface="TDTD순고딕 Bold"/>
                <a:sym typeface="TDTD순고딕 Bold"/>
              </a:rPr>
              <a:t>Planning and managing the overall project</a:t>
            </a:r>
          </a:p>
        </p:txBody>
      </p:sp>
      <p:sp>
        <p:nvSpPr>
          <p:cNvPr id="42" name="TextBox 42"/>
          <p:cNvSpPr txBox="1"/>
          <p:nvPr/>
        </p:nvSpPr>
        <p:spPr>
          <a:xfrm>
            <a:off x="6500922" y="5067300"/>
            <a:ext cx="5286157" cy="698754"/>
          </a:xfrm>
          <a:prstGeom prst="rect">
            <a:avLst/>
          </a:prstGeom>
        </p:spPr>
        <p:txBody>
          <a:bodyPr lIns="0" tIns="0" rIns="0" bIns="0" rtlCol="0" anchor="t">
            <a:spAutoFit/>
          </a:bodyPr>
          <a:lstStyle/>
          <a:p>
            <a:pPr algn="ctr">
              <a:lnSpc>
                <a:spcPts val="2808"/>
              </a:lnSpc>
            </a:pPr>
            <a:r>
              <a:rPr lang="en-US" sz="1800" b="1" spc="-36">
                <a:solidFill>
                  <a:srgbClr val="24485E"/>
                </a:solidFill>
                <a:latin typeface="TDTD순고딕 Bold"/>
                <a:ea typeface="TDTD순고딕 Bold"/>
                <a:cs typeface="TDTD순고딕 Bold"/>
                <a:sym typeface="TDTD순고딕 Bold"/>
              </a:rPr>
              <a:t>Designing machine learning models and evaluating their performance</a:t>
            </a:r>
          </a:p>
        </p:txBody>
      </p:sp>
      <p:sp>
        <p:nvSpPr>
          <p:cNvPr id="43" name="TextBox 43"/>
          <p:cNvSpPr txBox="1"/>
          <p:nvPr/>
        </p:nvSpPr>
        <p:spPr>
          <a:xfrm>
            <a:off x="11785110" y="5067300"/>
            <a:ext cx="5286157" cy="698754"/>
          </a:xfrm>
          <a:prstGeom prst="rect">
            <a:avLst/>
          </a:prstGeom>
        </p:spPr>
        <p:txBody>
          <a:bodyPr lIns="0" tIns="0" rIns="0" bIns="0" rtlCol="0" anchor="t">
            <a:spAutoFit/>
          </a:bodyPr>
          <a:lstStyle/>
          <a:p>
            <a:pPr algn="ctr">
              <a:lnSpc>
                <a:spcPts val="2808"/>
              </a:lnSpc>
            </a:pPr>
            <a:r>
              <a:rPr lang="en-US" sz="1800" b="1" spc="-36">
                <a:solidFill>
                  <a:srgbClr val="24485E"/>
                </a:solidFill>
                <a:latin typeface="TDTD순고딕 Bold"/>
                <a:ea typeface="TDTD순고딕 Bold"/>
                <a:cs typeface="TDTD순고딕 Bold"/>
                <a:sym typeface="TDTD순고딕 Bold"/>
              </a:rPr>
              <a:t>Preprocessing data </a:t>
            </a:r>
          </a:p>
          <a:p>
            <a:pPr algn="ctr">
              <a:lnSpc>
                <a:spcPts val="2808"/>
              </a:lnSpc>
            </a:pPr>
            <a:r>
              <a:rPr lang="en-US" sz="1800" b="1" spc="-36">
                <a:solidFill>
                  <a:srgbClr val="24485E"/>
                </a:solidFill>
                <a:latin typeface="TDTD순고딕 Bold"/>
                <a:ea typeface="TDTD순고딕 Bold"/>
                <a:cs typeface="TDTD순고딕 Bold"/>
                <a:sym typeface="TDTD순고딕 Bold"/>
              </a:rPr>
              <a:t>to improve model performance</a:t>
            </a:r>
          </a:p>
        </p:txBody>
      </p:sp>
      <p:sp>
        <p:nvSpPr>
          <p:cNvPr id="44" name="TextBox 44"/>
          <p:cNvSpPr txBox="1"/>
          <p:nvPr/>
        </p:nvSpPr>
        <p:spPr>
          <a:xfrm>
            <a:off x="2132388" y="3922984"/>
            <a:ext cx="3450189"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PM</a:t>
            </a:r>
          </a:p>
        </p:txBody>
      </p:sp>
      <p:sp>
        <p:nvSpPr>
          <p:cNvPr id="45" name="TextBox 45"/>
          <p:cNvSpPr txBox="1"/>
          <p:nvPr/>
        </p:nvSpPr>
        <p:spPr>
          <a:xfrm>
            <a:off x="7418906" y="3922984"/>
            <a:ext cx="3450189"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Modeling Team</a:t>
            </a:r>
          </a:p>
        </p:txBody>
      </p:sp>
      <p:sp>
        <p:nvSpPr>
          <p:cNvPr id="46" name="TextBox 46"/>
          <p:cNvSpPr txBox="1"/>
          <p:nvPr/>
        </p:nvSpPr>
        <p:spPr>
          <a:xfrm>
            <a:off x="12707419" y="3922984"/>
            <a:ext cx="3450189"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Data Team</a:t>
            </a:r>
          </a:p>
        </p:txBody>
      </p:sp>
      <p:sp>
        <p:nvSpPr>
          <p:cNvPr id="47" name="TextBox 47"/>
          <p:cNvSpPr txBox="1"/>
          <p:nvPr/>
        </p:nvSpPr>
        <p:spPr>
          <a:xfrm>
            <a:off x="1500932" y="8455143"/>
            <a:ext cx="15586790" cy="422275"/>
          </a:xfrm>
          <a:prstGeom prst="rect">
            <a:avLst/>
          </a:prstGeom>
        </p:spPr>
        <p:txBody>
          <a:bodyPr lIns="0" tIns="0" rIns="0" bIns="0" rtlCol="0" anchor="t">
            <a:spAutoFit/>
          </a:bodyPr>
          <a:lstStyle/>
          <a:p>
            <a:pPr algn="ctr">
              <a:lnSpc>
                <a:spcPts val="3499"/>
              </a:lnSpc>
            </a:pPr>
            <a:r>
              <a:rPr lang="en-US" sz="2499" b="1" spc="-49">
                <a:solidFill>
                  <a:srgbClr val="24485E"/>
                </a:solidFill>
                <a:latin typeface="TDTD순고딕 Bold"/>
                <a:ea typeface="TDTD순고딕 Bold"/>
                <a:cs typeface="TDTD순고딕 Bold"/>
                <a:sym typeface="TDTD순고딕 Bold"/>
              </a:rPr>
              <a:t>Goal: Implement the optimal machine learning model based on the proposed conditions.</a:t>
            </a:r>
          </a:p>
        </p:txBody>
      </p:sp>
      <p:sp>
        <p:nvSpPr>
          <p:cNvPr id="48" name="Freeform 48"/>
          <p:cNvSpPr/>
          <p:nvPr/>
        </p:nvSpPr>
        <p:spPr>
          <a:xfrm>
            <a:off x="1387887" y="7923541"/>
            <a:ext cx="651162" cy="695416"/>
          </a:xfrm>
          <a:custGeom>
            <a:avLst/>
            <a:gdLst/>
            <a:ahLst/>
            <a:cxnLst/>
            <a:rect l="l" t="t" r="r" b="b"/>
            <a:pathLst>
              <a:path w="651162" h="695416">
                <a:moveTo>
                  <a:pt x="0" y="0"/>
                </a:moveTo>
                <a:lnTo>
                  <a:pt x="651163" y="0"/>
                </a:lnTo>
                <a:lnTo>
                  <a:pt x="651163" y="695416"/>
                </a:lnTo>
                <a:lnTo>
                  <a:pt x="0" y="695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9" name="TextBox 49"/>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Project Planning</a:t>
            </a:r>
          </a:p>
        </p:txBody>
      </p:sp>
      <p:sp>
        <p:nvSpPr>
          <p:cNvPr id="50" name="TextBox 50"/>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Freeform 9"/>
          <p:cNvSpPr/>
          <p:nvPr/>
        </p:nvSpPr>
        <p:spPr>
          <a:xfrm>
            <a:off x="1387887" y="7923541"/>
            <a:ext cx="651162" cy="695416"/>
          </a:xfrm>
          <a:custGeom>
            <a:avLst/>
            <a:gdLst/>
            <a:ahLst/>
            <a:cxnLst/>
            <a:rect l="l" t="t" r="r" b="b"/>
            <a:pathLst>
              <a:path w="651162" h="695416">
                <a:moveTo>
                  <a:pt x="0" y="0"/>
                </a:moveTo>
                <a:lnTo>
                  <a:pt x="651163" y="0"/>
                </a:lnTo>
                <a:lnTo>
                  <a:pt x="651163" y="695416"/>
                </a:lnTo>
                <a:lnTo>
                  <a:pt x="0" y="695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0" name="Freeform 10"/>
          <p:cNvSpPr/>
          <p:nvPr/>
        </p:nvSpPr>
        <p:spPr>
          <a:xfrm>
            <a:off x="1201954" y="3646256"/>
            <a:ext cx="15879803" cy="4624993"/>
          </a:xfrm>
          <a:custGeom>
            <a:avLst/>
            <a:gdLst/>
            <a:ahLst/>
            <a:cxnLst/>
            <a:rect l="l" t="t" r="r" b="b"/>
            <a:pathLst>
              <a:path w="15879803" h="4624993">
                <a:moveTo>
                  <a:pt x="0" y="0"/>
                </a:moveTo>
                <a:lnTo>
                  <a:pt x="15879803" y="0"/>
                </a:lnTo>
                <a:lnTo>
                  <a:pt x="15879803" y="4624993"/>
                </a:lnTo>
                <a:lnTo>
                  <a:pt x="0" y="4624993"/>
                </a:lnTo>
                <a:lnTo>
                  <a:pt x="0" y="0"/>
                </a:lnTo>
                <a:close/>
              </a:path>
            </a:pathLst>
          </a:custGeom>
          <a:blipFill>
            <a:blip r:embed="rId5"/>
            <a:stretch>
              <a:fillRect/>
            </a:stretch>
          </a:blipFill>
        </p:spPr>
        <p:txBody>
          <a:bodyPr/>
          <a:lstStyle/>
          <a:p>
            <a:endParaRPr lang="ko-KR" altLang="en-US"/>
          </a:p>
        </p:txBody>
      </p:sp>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Planning</a:t>
            </a:r>
          </a:p>
        </p:txBody>
      </p:sp>
      <p:sp>
        <p:nvSpPr>
          <p:cNvPr id="13" name="TextBox 13"/>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Project Planning</a:t>
            </a:r>
          </a:p>
        </p:txBody>
      </p:sp>
      <p:sp>
        <p:nvSpPr>
          <p:cNvPr id="14" name="TextBox 14"/>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grpSp>
        <p:nvGrpSpPr>
          <p:cNvPr id="9" name="Group 9"/>
          <p:cNvGrpSpPr/>
          <p:nvPr/>
        </p:nvGrpSpPr>
        <p:grpSpPr>
          <a:xfrm>
            <a:off x="959402" y="3797104"/>
            <a:ext cx="4233023" cy="740304"/>
            <a:chOff x="0" y="0"/>
            <a:chExt cx="784056" cy="137122"/>
          </a:xfrm>
        </p:grpSpPr>
        <p:sp>
          <p:nvSpPr>
            <p:cNvPr id="10" name="Freeform 10"/>
            <p:cNvSpPr/>
            <p:nvPr/>
          </p:nvSpPr>
          <p:spPr>
            <a:xfrm>
              <a:off x="0" y="0"/>
              <a:ext cx="784056" cy="137122"/>
            </a:xfrm>
            <a:custGeom>
              <a:avLst/>
              <a:gdLst/>
              <a:ahLst/>
              <a:cxnLst/>
              <a:rect l="l" t="t" r="r" b="b"/>
              <a:pathLst>
                <a:path w="784056" h="137122">
                  <a:moveTo>
                    <a:pt x="16460" y="0"/>
                  </a:moveTo>
                  <a:lnTo>
                    <a:pt x="767596" y="0"/>
                  </a:lnTo>
                  <a:cubicBezTo>
                    <a:pt x="771961" y="0"/>
                    <a:pt x="776148" y="1734"/>
                    <a:pt x="779235" y="4821"/>
                  </a:cubicBezTo>
                  <a:cubicBezTo>
                    <a:pt x="782322" y="7908"/>
                    <a:pt x="784056" y="12095"/>
                    <a:pt x="784056" y="16460"/>
                  </a:cubicBezTo>
                  <a:lnTo>
                    <a:pt x="784056" y="120661"/>
                  </a:lnTo>
                  <a:cubicBezTo>
                    <a:pt x="784056" y="125027"/>
                    <a:pt x="782322" y="129214"/>
                    <a:pt x="779235" y="132301"/>
                  </a:cubicBezTo>
                  <a:cubicBezTo>
                    <a:pt x="776148" y="135388"/>
                    <a:pt x="771961" y="137122"/>
                    <a:pt x="767596" y="137122"/>
                  </a:cubicBezTo>
                  <a:lnTo>
                    <a:pt x="16460" y="137122"/>
                  </a:lnTo>
                  <a:cubicBezTo>
                    <a:pt x="12095" y="137122"/>
                    <a:pt x="7908" y="135388"/>
                    <a:pt x="4821" y="132301"/>
                  </a:cubicBezTo>
                  <a:cubicBezTo>
                    <a:pt x="1734" y="129214"/>
                    <a:pt x="0" y="125027"/>
                    <a:pt x="0" y="120661"/>
                  </a:cubicBezTo>
                  <a:lnTo>
                    <a:pt x="0" y="16460"/>
                  </a:lnTo>
                  <a:cubicBezTo>
                    <a:pt x="0" y="12095"/>
                    <a:pt x="1734" y="7908"/>
                    <a:pt x="4821" y="4821"/>
                  </a:cubicBezTo>
                  <a:cubicBezTo>
                    <a:pt x="7908" y="1734"/>
                    <a:pt x="12095" y="0"/>
                    <a:pt x="16460"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1" name="TextBox 11"/>
            <p:cNvSpPr txBox="1"/>
            <p:nvPr/>
          </p:nvSpPr>
          <p:spPr>
            <a:xfrm>
              <a:off x="0" y="-47625"/>
              <a:ext cx="784056" cy="18474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646426" y="3797104"/>
            <a:ext cx="3464913" cy="740304"/>
            <a:chOff x="0" y="0"/>
            <a:chExt cx="641784" cy="137122"/>
          </a:xfrm>
        </p:grpSpPr>
        <p:sp>
          <p:nvSpPr>
            <p:cNvPr id="13" name="Freeform 13"/>
            <p:cNvSpPr/>
            <p:nvPr/>
          </p:nvSpPr>
          <p:spPr>
            <a:xfrm>
              <a:off x="0" y="0"/>
              <a:ext cx="641784" cy="137122"/>
            </a:xfrm>
            <a:custGeom>
              <a:avLst/>
              <a:gdLst/>
              <a:ahLst/>
              <a:cxnLst/>
              <a:rect l="l" t="t" r="r" b="b"/>
              <a:pathLst>
                <a:path w="641784" h="137122">
                  <a:moveTo>
                    <a:pt x="20109" y="0"/>
                  </a:moveTo>
                  <a:lnTo>
                    <a:pt x="621675" y="0"/>
                  </a:lnTo>
                  <a:cubicBezTo>
                    <a:pt x="632781" y="0"/>
                    <a:pt x="641784" y="9003"/>
                    <a:pt x="641784" y="20109"/>
                  </a:cubicBezTo>
                  <a:lnTo>
                    <a:pt x="641784" y="117012"/>
                  </a:lnTo>
                  <a:cubicBezTo>
                    <a:pt x="641784" y="122346"/>
                    <a:pt x="639665" y="127461"/>
                    <a:pt x="635894" y="131232"/>
                  </a:cubicBezTo>
                  <a:cubicBezTo>
                    <a:pt x="632123" y="135003"/>
                    <a:pt x="627008" y="137122"/>
                    <a:pt x="621675" y="137122"/>
                  </a:cubicBezTo>
                  <a:lnTo>
                    <a:pt x="20109" y="137122"/>
                  </a:lnTo>
                  <a:cubicBezTo>
                    <a:pt x="14776" y="137122"/>
                    <a:pt x="9661" y="135003"/>
                    <a:pt x="5890" y="131232"/>
                  </a:cubicBezTo>
                  <a:cubicBezTo>
                    <a:pt x="2119" y="127461"/>
                    <a:pt x="0" y="122346"/>
                    <a:pt x="0" y="117012"/>
                  </a:cubicBezTo>
                  <a:lnTo>
                    <a:pt x="0" y="20109"/>
                  </a:lnTo>
                  <a:cubicBezTo>
                    <a:pt x="0" y="14776"/>
                    <a:pt x="2119" y="9661"/>
                    <a:pt x="5890" y="5890"/>
                  </a:cubicBezTo>
                  <a:cubicBezTo>
                    <a:pt x="9661" y="2119"/>
                    <a:pt x="14776" y="0"/>
                    <a:pt x="20109"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4" name="TextBox 14"/>
            <p:cNvSpPr txBox="1"/>
            <p:nvPr/>
          </p:nvSpPr>
          <p:spPr>
            <a:xfrm>
              <a:off x="0" y="-47625"/>
              <a:ext cx="641784" cy="184747"/>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299010" y="3797104"/>
            <a:ext cx="3960290" cy="740304"/>
            <a:chOff x="0" y="0"/>
            <a:chExt cx="733539" cy="137122"/>
          </a:xfrm>
        </p:grpSpPr>
        <p:sp>
          <p:nvSpPr>
            <p:cNvPr id="16" name="Freeform 16"/>
            <p:cNvSpPr/>
            <p:nvPr/>
          </p:nvSpPr>
          <p:spPr>
            <a:xfrm>
              <a:off x="0" y="0"/>
              <a:ext cx="733539" cy="137122"/>
            </a:xfrm>
            <a:custGeom>
              <a:avLst/>
              <a:gdLst/>
              <a:ahLst/>
              <a:cxnLst/>
              <a:rect l="l" t="t" r="r" b="b"/>
              <a:pathLst>
                <a:path w="733539" h="137122">
                  <a:moveTo>
                    <a:pt x="17594" y="0"/>
                  </a:moveTo>
                  <a:lnTo>
                    <a:pt x="715945" y="0"/>
                  </a:lnTo>
                  <a:cubicBezTo>
                    <a:pt x="725662" y="0"/>
                    <a:pt x="733539" y="7877"/>
                    <a:pt x="733539" y="17594"/>
                  </a:cubicBezTo>
                  <a:lnTo>
                    <a:pt x="733539" y="119528"/>
                  </a:lnTo>
                  <a:cubicBezTo>
                    <a:pt x="733539" y="129245"/>
                    <a:pt x="725662" y="137122"/>
                    <a:pt x="715945" y="137122"/>
                  </a:cubicBezTo>
                  <a:lnTo>
                    <a:pt x="17594" y="137122"/>
                  </a:lnTo>
                  <a:cubicBezTo>
                    <a:pt x="7877" y="137122"/>
                    <a:pt x="0" y="129245"/>
                    <a:pt x="0" y="119528"/>
                  </a:cubicBezTo>
                  <a:lnTo>
                    <a:pt x="0" y="17594"/>
                  </a:lnTo>
                  <a:cubicBezTo>
                    <a:pt x="0" y="7877"/>
                    <a:pt x="7877" y="0"/>
                    <a:pt x="17594"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17" name="TextBox 17"/>
            <p:cNvSpPr txBox="1"/>
            <p:nvPr/>
          </p:nvSpPr>
          <p:spPr>
            <a:xfrm>
              <a:off x="0" y="-47625"/>
              <a:ext cx="733539" cy="18474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396719" y="7396755"/>
            <a:ext cx="3960290" cy="740304"/>
            <a:chOff x="0" y="0"/>
            <a:chExt cx="733539" cy="137122"/>
          </a:xfrm>
        </p:grpSpPr>
        <p:sp>
          <p:nvSpPr>
            <p:cNvPr id="19" name="Freeform 19"/>
            <p:cNvSpPr/>
            <p:nvPr/>
          </p:nvSpPr>
          <p:spPr>
            <a:xfrm>
              <a:off x="0" y="0"/>
              <a:ext cx="733539" cy="137122"/>
            </a:xfrm>
            <a:custGeom>
              <a:avLst/>
              <a:gdLst/>
              <a:ahLst/>
              <a:cxnLst/>
              <a:rect l="l" t="t" r="r" b="b"/>
              <a:pathLst>
                <a:path w="733539" h="137122">
                  <a:moveTo>
                    <a:pt x="17594" y="0"/>
                  </a:moveTo>
                  <a:lnTo>
                    <a:pt x="715945" y="0"/>
                  </a:lnTo>
                  <a:cubicBezTo>
                    <a:pt x="725662" y="0"/>
                    <a:pt x="733539" y="7877"/>
                    <a:pt x="733539" y="17594"/>
                  </a:cubicBezTo>
                  <a:lnTo>
                    <a:pt x="733539" y="119528"/>
                  </a:lnTo>
                  <a:cubicBezTo>
                    <a:pt x="733539" y="129245"/>
                    <a:pt x="725662" y="137122"/>
                    <a:pt x="715945" y="137122"/>
                  </a:cubicBezTo>
                  <a:lnTo>
                    <a:pt x="17594" y="137122"/>
                  </a:lnTo>
                  <a:cubicBezTo>
                    <a:pt x="7877" y="137122"/>
                    <a:pt x="0" y="129245"/>
                    <a:pt x="0" y="119528"/>
                  </a:cubicBezTo>
                  <a:lnTo>
                    <a:pt x="0" y="17594"/>
                  </a:lnTo>
                  <a:cubicBezTo>
                    <a:pt x="0" y="7877"/>
                    <a:pt x="7877" y="0"/>
                    <a:pt x="17594"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20" name="TextBox 20"/>
            <p:cNvSpPr txBox="1"/>
            <p:nvPr/>
          </p:nvSpPr>
          <p:spPr>
            <a:xfrm>
              <a:off x="0" y="-47625"/>
              <a:ext cx="733539" cy="184747"/>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496446" y="7396755"/>
            <a:ext cx="3960290" cy="740304"/>
            <a:chOff x="0" y="0"/>
            <a:chExt cx="733539" cy="137122"/>
          </a:xfrm>
        </p:grpSpPr>
        <p:sp>
          <p:nvSpPr>
            <p:cNvPr id="22" name="Freeform 22"/>
            <p:cNvSpPr/>
            <p:nvPr/>
          </p:nvSpPr>
          <p:spPr>
            <a:xfrm>
              <a:off x="0" y="0"/>
              <a:ext cx="733539" cy="137122"/>
            </a:xfrm>
            <a:custGeom>
              <a:avLst/>
              <a:gdLst/>
              <a:ahLst/>
              <a:cxnLst/>
              <a:rect l="l" t="t" r="r" b="b"/>
              <a:pathLst>
                <a:path w="733539" h="137122">
                  <a:moveTo>
                    <a:pt x="17594" y="0"/>
                  </a:moveTo>
                  <a:lnTo>
                    <a:pt x="715945" y="0"/>
                  </a:lnTo>
                  <a:cubicBezTo>
                    <a:pt x="725662" y="0"/>
                    <a:pt x="733539" y="7877"/>
                    <a:pt x="733539" y="17594"/>
                  </a:cubicBezTo>
                  <a:lnTo>
                    <a:pt x="733539" y="119528"/>
                  </a:lnTo>
                  <a:cubicBezTo>
                    <a:pt x="733539" y="129245"/>
                    <a:pt x="725662" y="137122"/>
                    <a:pt x="715945" y="137122"/>
                  </a:cubicBezTo>
                  <a:lnTo>
                    <a:pt x="17594" y="137122"/>
                  </a:lnTo>
                  <a:cubicBezTo>
                    <a:pt x="7877" y="137122"/>
                    <a:pt x="0" y="129245"/>
                    <a:pt x="0" y="119528"/>
                  </a:cubicBezTo>
                  <a:lnTo>
                    <a:pt x="0" y="17594"/>
                  </a:lnTo>
                  <a:cubicBezTo>
                    <a:pt x="0" y="7877"/>
                    <a:pt x="7877" y="0"/>
                    <a:pt x="17594" y="0"/>
                  </a:cubicBezTo>
                  <a:close/>
                </a:path>
              </a:pathLst>
            </a:custGeom>
            <a:solidFill>
              <a:srgbClr val="24485E"/>
            </a:solidFill>
            <a:ln w="19050" cap="sq">
              <a:solidFill>
                <a:srgbClr val="24485E"/>
              </a:solidFill>
              <a:prstDash val="solid"/>
              <a:miter/>
            </a:ln>
          </p:spPr>
          <p:txBody>
            <a:bodyPr/>
            <a:lstStyle/>
            <a:p>
              <a:endParaRPr lang="ko-KR" altLang="en-US"/>
            </a:p>
          </p:txBody>
        </p:sp>
        <p:sp>
          <p:nvSpPr>
            <p:cNvPr id="23" name="TextBox 23"/>
            <p:cNvSpPr txBox="1"/>
            <p:nvPr/>
          </p:nvSpPr>
          <p:spPr>
            <a:xfrm>
              <a:off x="0" y="-47625"/>
              <a:ext cx="733539" cy="184747"/>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25" name="TextBox 25"/>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Overall Preprocessing Flow</a:t>
            </a:r>
          </a:p>
        </p:txBody>
      </p:sp>
      <p:sp>
        <p:nvSpPr>
          <p:cNvPr id="26" name="TextBox 26"/>
          <p:cNvSpPr txBox="1"/>
          <p:nvPr/>
        </p:nvSpPr>
        <p:spPr>
          <a:xfrm>
            <a:off x="432835" y="5019767"/>
            <a:ext cx="5286157" cy="800283"/>
          </a:xfrm>
          <a:prstGeom prst="rect">
            <a:avLst/>
          </a:prstGeom>
        </p:spPr>
        <p:txBody>
          <a:bodyPr lIns="0" tIns="0" rIns="0" bIns="0" rtlCol="0" anchor="t">
            <a:spAutoFit/>
          </a:bodyPr>
          <a:lstStyle/>
          <a:p>
            <a:pPr algn="ctr">
              <a:lnSpc>
                <a:spcPts val="3243"/>
              </a:lnSpc>
            </a:pPr>
            <a:r>
              <a:rPr lang="en-US" sz="2079" spc="-41">
                <a:solidFill>
                  <a:srgbClr val="24485E"/>
                </a:solidFill>
                <a:latin typeface="TDTD순고딕"/>
                <a:ea typeface="TDTD순고딕"/>
                <a:cs typeface="TDTD순고딕"/>
                <a:sym typeface="TDTD순고딕"/>
              </a:rPr>
              <a:t>Preprocess data using</a:t>
            </a:r>
          </a:p>
          <a:p>
            <a:pPr algn="ctr">
              <a:lnSpc>
                <a:spcPts val="3243"/>
              </a:lnSpc>
            </a:pPr>
            <a:r>
              <a:rPr lang="en-US" sz="2079" spc="-41">
                <a:solidFill>
                  <a:srgbClr val="24485E"/>
                </a:solidFill>
                <a:latin typeface="TDTD순고딕"/>
                <a:ea typeface="TDTD순고딕"/>
                <a:cs typeface="TDTD순고딕"/>
                <a:sym typeface="TDTD순고딕"/>
              </a:rPr>
              <a:t>Excel files and GIS shapefiles</a:t>
            </a:r>
          </a:p>
        </p:txBody>
      </p:sp>
      <p:sp>
        <p:nvSpPr>
          <p:cNvPr id="27" name="TextBox 27"/>
          <p:cNvSpPr txBox="1"/>
          <p:nvPr/>
        </p:nvSpPr>
        <p:spPr>
          <a:xfrm>
            <a:off x="6735804" y="5067300"/>
            <a:ext cx="5286157" cy="800283"/>
          </a:xfrm>
          <a:prstGeom prst="rect">
            <a:avLst/>
          </a:prstGeom>
        </p:spPr>
        <p:txBody>
          <a:bodyPr lIns="0" tIns="0" rIns="0" bIns="0" rtlCol="0" anchor="t">
            <a:spAutoFit/>
          </a:bodyPr>
          <a:lstStyle/>
          <a:p>
            <a:pPr algn="ctr">
              <a:lnSpc>
                <a:spcPts val="3243"/>
              </a:lnSpc>
            </a:pPr>
            <a:r>
              <a:rPr lang="en-US" sz="2079" spc="-41">
                <a:solidFill>
                  <a:srgbClr val="24485E"/>
                </a:solidFill>
                <a:latin typeface="TDTD순고딕"/>
                <a:ea typeface="TDTD순고딕"/>
                <a:cs typeface="TDTD순고딕"/>
                <a:sym typeface="TDTD순고딕"/>
              </a:rPr>
              <a:t>Define point counting by commuting population and worker count each region</a:t>
            </a:r>
          </a:p>
        </p:txBody>
      </p:sp>
      <p:sp>
        <p:nvSpPr>
          <p:cNvPr id="28" name="TextBox 28"/>
          <p:cNvSpPr txBox="1"/>
          <p:nvPr/>
        </p:nvSpPr>
        <p:spPr>
          <a:xfrm>
            <a:off x="12711019" y="5067300"/>
            <a:ext cx="5286157" cy="390708"/>
          </a:xfrm>
          <a:prstGeom prst="rect">
            <a:avLst/>
          </a:prstGeom>
        </p:spPr>
        <p:txBody>
          <a:bodyPr lIns="0" tIns="0" rIns="0" bIns="0" rtlCol="0" anchor="t">
            <a:spAutoFit/>
          </a:bodyPr>
          <a:lstStyle/>
          <a:p>
            <a:pPr algn="ctr">
              <a:lnSpc>
                <a:spcPts val="3243"/>
              </a:lnSpc>
            </a:pPr>
            <a:r>
              <a:rPr lang="en-US" sz="2079" spc="-41">
                <a:solidFill>
                  <a:srgbClr val="24485E"/>
                </a:solidFill>
                <a:latin typeface="TDTD순고딕"/>
                <a:ea typeface="TDTD순고딕"/>
                <a:cs typeface="TDTD순고딕"/>
                <a:sym typeface="TDTD순고딕"/>
              </a:rPr>
              <a:t>Remove restricted zones</a:t>
            </a:r>
          </a:p>
        </p:txBody>
      </p:sp>
      <p:sp>
        <p:nvSpPr>
          <p:cNvPr id="29" name="TextBox 29"/>
          <p:cNvSpPr txBox="1"/>
          <p:nvPr/>
        </p:nvSpPr>
        <p:spPr>
          <a:xfrm>
            <a:off x="9803210" y="8489485"/>
            <a:ext cx="5286157" cy="800283"/>
          </a:xfrm>
          <a:prstGeom prst="rect">
            <a:avLst/>
          </a:prstGeom>
        </p:spPr>
        <p:txBody>
          <a:bodyPr lIns="0" tIns="0" rIns="0" bIns="0" rtlCol="0" anchor="t">
            <a:spAutoFit/>
          </a:bodyPr>
          <a:lstStyle/>
          <a:p>
            <a:pPr algn="ctr">
              <a:lnSpc>
                <a:spcPts val="3243"/>
              </a:lnSpc>
            </a:pPr>
            <a:r>
              <a:rPr lang="en-US" sz="2079" spc="-41">
                <a:solidFill>
                  <a:srgbClr val="24485E"/>
                </a:solidFill>
                <a:latin typeface="TDTD순고딕"/>
                <a:ea typeface="TDTD순고딕"/>
                <a:cs typeface="TDTD순고딕"/>
                <a:sym typeface="TDTD순고딕"/>
              </a:rPr>
              <a:t>Overlay land use data on </a:t>
            </a:r>
          </a:p>
          <a:p>
            <a:pPr algn="ctr">
              <a:lnSpc>
                <a:spcPts val="3243"/>
              </a:lnSpc>
            </a:pPr>
            <a:r>
              <a:rPr lang="en-US" sz="2079" spc="-41">
                <a:solidFill>
                  <a:srgbClr val="24485E"/>
                </a:solidFill>
                <a:latin typeface="TDTD순고딕"/>
                <a:ea typeface="TDTD순고딕"/>
                <a:cs typeface="TDTD순고딕"/>
                <a:sym typeface="TDTD순고딕"/>
              </a:rPr>
              <a:t>metropolitan boundary in GIS</a:t>
            </a:r>
          </a:p>
        </p:txBody>
      </p:sp>
      <p:sp>
        <p:nvSpPr>
          <p:cNvPr id="30" name="TextBox 30"/>
          <p:cNvSpPr txBox="1"/>
          <p:nvPr/>
        </p:nvSpPr>
        <p:spPr>
          <a:xfrm>
            <a:off x="3902937" y="8489485"/>
            <a:ext cx="5286157" cy="800283"/>
          </a:xfrm>
          <a:prstGeom prst="rect">
            <a:avLst/>
          </a:prstGeom>
        </p:spPr>
        <p:txBody>
          <a:bodyPr lIns="0" tIns="0" rIns="0" bIns="0" rtlCol="0" anchor="t">
            <a:spAutoFit/>
          </a:bodyPr>
          <a:lstStyle/>
          <a:p>
            <a:pPr algn="ctr">
              <a:lnSpc>
                <a:spcPts val="3243"/>
              </a:lnSpc>
            </a:pPr>
            <a:r>
              <a:rPr lang="en-US" sz="2079" spc="-41">
                <a:solidFill>
                  <a:srgbClr val="24485E"/>
                </a:solidFill>
                <a:latin typeface="TDTD순고딕"/>
                <a:ea typeface="TDTD순고딕"/>
                <a:cs typeface="TDTD순고딕"/>
                <a:sym typeface="TDTD순고딕"/>
              </a:rPr>
              <a:t>Distribute random points </a:t>
            </a:r>
          </a:p>
          <a:p>
            <a:pPr algn="ctr">
              <a:lnSpc>
                <a:spcPts val="3243"/>
              </a:lnSpc>
            </a:pPr>
            <a:r>
              <a:rPr lang="en-US" sz="2079" spc="-41">
                <a:solidFill>
                  <a:srgbClr val="24485E"/>
                </a:solidFill>
                <a:latin typeface="TDTD순고딕"/>
                <a:ea typeface="TDTD순고딕"/>
                <a:cs typeface="TDTD순고딕"/>
                <a:sym typeface="TDTD순고딕"/>
              </a:rPr>
              <a:t>based on normalized values</a:t>
            </a:r>
          </a:p>
        </p:txBody>
      </p:sp>
      <p:sp>
        <p:nvSpPr>
          <p:cNvPr id="31" name="TextBox 31"/>
          <p:cNvSpPr txBox="1"/>
          <p:nvPr/>
        </p:nvSpPr>
        <p:spPr>
          <a:xfrm>
            <a:off x="959402" y="3922984"/>
            <a:ext cx="4164204"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Organize Data</a:t>
            </a:r>
          </a:p>
        </p:txBody>
      </p:sp>
      <p:sp>
        <p:nvSpPr>
          <p:cNvPr id="32" name="TextBox 32"/>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Data Explanation</a:t>
            </a:r>
          </a:p>
        </p:txBody>
      </p:sp>
      <p:sp>
        <p:nvSpPr>
          <p:cNvPr id="33" name="TextBox 33"/>
          <p:cNvSpPr txBox="1"/>
          <p:nvPr/>
        </p:nvSpPr>
        <p:spPr>
          <a:xfrm>
            <a:off x="7653788" y="3922984"/>
            <a:ext cx="3450189"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Define Point Counts</a:t>
            </a:r>
          </a:p>
        </p:txBody>
      </p:sp>
      <p:sp>
        <p:nvSpPr>
          <p:cNvPr id="34" name="TextBox 34"/>
          <p:cNvSpPr txBox="1"/>
          <p:nvPr/>
        </p:nvSpPr>
        <p:spPr>
          <a:xfrm>
            <a:off x="13389064" y="3922984"/>
            <a:ext cx="3780182"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Clean Land Use dataset </a:t>
            </a:r>
          </a:p>
        </p:txBody>
      </p:sp>
      <p:sp>
        <p:nvSpPr>
          <p:cNvPr id="35" name="TextBox 35"/>
          <p:cNvSpPr txBox="1"/>
          <p:nvPr/>
        </p:nvSpPr>
        <p:spPr>
          <a:xfrm>
            <a:off x="10486772" y="7522636"/>
            <a:ext cx="3780182"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Overlay Dataset</a:t>
            </a:r>
          </a:p>
        </p:txBody>
      </p:sp>
      <p:sp>
        <p:nvSpPr>
          <p:cNvPr id="36" name="TextBox 36"/>
          <p:cNvSpPr txBox="1"/>
          <p:nvPr/>
        </p:nvSpPr>
        <p:spPr>
          <a:xfrm>
            <a:off x="4586500" y="7522636"/>
            <a:ext cx="3780182" cy="448247"/>
          </a:xfrm>
          <a:prstGeom prst="rect">
            <a:avLst/>
          </a:prstGeom>
        </p:spPr>
        <p:txBody>
          <a:bodyPr lIns="0" tIns="0" rIns="0" bIns="0" rtlCol="0" anchor="t">
            <a:spAutoFit/>
          </a:bodyPr>
          <a:lstStyle/>
          <a:p>
            <a:pPr algn="ctr">
              <a:lnSpc>
                <a:spcPts val="3643"/>
              </a:lnSpc>
            </a:pPr>
            <a:r>
              <a:rPr lang="en-US" sz="2602" b="1" spc="-52">
                <a:solidFill>
                  <a:srgbClr val="FBFCF8"/>
                </a:solidFill>
                <a:latin typeface="TDTD순고딕 Bold"/>
                <a:ea typeface="TDTD순고딕 Bold"/>
                <a:cs typeface="TDTD순고딕 Bold"/>
                <a:sym typeface="TDTD순고딕 Bold"/>
              </a:rPr>
              <a:t>Distribute Points </a:t>
            </a:r>
          </a:p>
        </p:txBody>
      </p:sp>
      <p:sp>
        <p:nvSpPr>
          <p:cNvPr id="37" name="AutoShape 37"/>
          <p:cNvSpPr/>
          <p:nvPr/>
        </p:nvSpPr>
        <p:spPr>
          <a:xfrm>
            <a:off x="5780900" y="4194733"/>
            <a:ext cx="1277050" cy="0"/>
          </a:xfrm>
          <a:prstGeom prst="line">
            <a:avLst/>
          </a:prstGeom>
          <a:ln w="38100" cap="flat">
            <a:solidFill>
              <a:srgbClr val="24485E"/>
            </a:solidFill>
            <a:prstDash val="solid"/>
            <a:headEnd type="none" w="sm" len="sm"/>
            <a:tailEnd type="arrow" w="med" len="sm"/>
          </a:ln>
        </p:spPr>
        <p:txBody>
          <a:bodyPr/>
          <a:lstStyle/>
          <a:p>
            <a:endParaRPr lang="ko-KR" altLang="en-US"/>
          </a:p>
        </p:txBody>
      </p:sp>
      <p:sp>
        <p:nvSpPr>
          <p:cNvPr id="38" name="AutoShape 38"/>
          <p:cNvSpPr/>
          <p:nvPr/>
        </p:nvSpPr>
        <p:spPr>
          <a:xfrm>
            <a:off x="11566650" y="4213783"/>
            <a:ext cx="1277050" cy="0"/>
          </a:xfrm>
          <a:prstGeom prst="line">
            <a:avLst/>
          </a:prstGeom>
          <a:ln w="38100" cap="flat">
            <a:solidFill>
              <a:srgbClr val="24485E"/>
            </a:solidFill>
            <a:prstDash val="solid"/>
            <a:headEnd type="none" w="sm" len="sm"/>
            <a:tailEnd type="arrow" w="med" len="sm"/>
          </a:ln>
        </p:spPr>
        <p:txBody>
          <a:bodyPr/>
          <a:lstStyle/>
          <a:p>
            <a:endParaRPr lang="ko-KR" altLang="en-US"/>
          </a:p>
        </p:txBody>
      </p:sp>
      <p:sp>
        <p:nvSpPr>
          <p:cNvPr id="39" name="AutoShape 39"/>
          <p:cNvSpPr/>
          <p:nvPr/>
        </p:nvSpPr>
        <p:spPr>
          <a:xfrm flipH="1">
            <a:off x="14355761" y="5883178"/>
            <a:ext cx="980340" cy="1131335"/>
          </a:xfrm>
          <a:prstGeom prst="line">
            <a:avLst/>
          </a:prstGeom>
          <a:ln w="47625" cap="flat">
            <a:solidFill>
              <a:srgbClr val="24485E"/>
            </a:solidFill>
            <a:prstDash val="solid"/>
            <a:headEnd type="none" w="sm" len="sm"/>
            <a:tailEnd type="arrow" w="med" len="sm"/>
          </a:ln>
        </p:spPr>
        <p:txBody>
          <a:bodyPr/>
          <a:lstStyle/>
          <a:p>
            <a:endParaRPr lang="ko-KR" altLang="en-US"/>
          </a:p>
        </p:txBody>
      </p:sp>
      <p:sp>
        <p:nvSpPr>
          <p:cNvPr id="40" name="AutoShape 40"/>
          <p:cNvSpPr/>
          <p:nvPr/>
        </p:nvSpPr>
        <p:spPr>
          <a:xfrm flipH="1" flipV="1">
            <a:off x="8733883" y="7843449"/>
            <a:ext cx="1277032" cy="6704"/>
          </a:xfrm>
          <a:prstGeom prst="line">
            <a:avLst/>
          </a:prstGeom>
          <a:ln w="38100" cap="flat">
            <a:solidFill>
              <a:srgbClr val="24485E"/>
            </a:solidFill>
            <a:prstDash val="solid"/>
            <a:headEnd type="none" w="sm" len="sm"/>
            <a:tailEnd type="arrow" w="med" len="sm"/>
          </a:ln>
        </p:spPr>
        <p:txBody>
          <a:bodyPr/>
          <a:lstStyle/>
          <a:p>
            <a:endParaRPr lang="ko-KR" altLang="en-US"/>
          </a:p>
        </p:txBody>
      </p:sp>
      <p:sp>
        <p:nvSpPr>
          <p:cNvPr id="41" name="TextBox 41"/>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Freeform 9"/>
          <p:cNvSpPr/>
          <p:nvPr/>
        </p:nvSpPr>
        <p:spPr>
          <a:xfrm>
            <a:off x="1387887" y="7923541"/>
            <a:ext cx="651162" cy="695416"/>
          </a:xfrm>
          <a:custGeom>
            <a:avLst/>
            <a:gdLst/>
            <a:ahLst/>
            <a:cxnLst/>
            <a:rect l="l" t="t" r="r" b="b"/>
            <a:pathLst>
              <a:path w="651162" h="695416">
                <a:moveTo>
                  <a:pt x="0" y="0"/>
                </a:moveTo>
                <a:lnTo>
                  <a:pt x="651163" y="0"/>
                </a:lnTo>
                <a:lnTo>
                  <a:pt x="651163" y="695416"/>
                </a:lnTo>
                <a:lnTo>
                  <a:pt x="0" y="695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aphicFrame>
        <p:nvGraphicFramePr>
          <p:cNvPr id="10" name="Table 10"/>
          <p:cNvGraphicFramePr>
            <a:graphicFrameLocks noGrp="1"/>
          </p:cNvGraphicFramePr>
          <p:nvPr/>
        </p:nvGraphicFramePr>
        <p:xfrm>
          <a:off x="889323" y="3584763"/>
          <a:ext cx="16498063" cy="5789821"/>
        </p:xfrm>
        <a:graphic>
          <a:graphicData uri="http://schemas.openxmlformats.org/drawingml/2006/table">
            <a:tbl>
              <a:tblPr/>
              <a:tblGrid>
                <a:gridCol w="3907768">
                  <a:extLst>
                    <a:ext uri="{9D8B030D-6E8A-4147-A177-3AD203B41FA5}">
                      <a16:colId xmlns:a16="http://schemas.microsoft.com/office/drawing/2014/main" val="20000"/>
                    </a:ext>
                  </a:extLst>
                </a:gridCol>
                <a:gridCol w="9155731">
                  <a:extLst>
                    <a:ext uri="{9D8B030D-6E8A-4147-A177-3AD203B41FA5}">
                      <a16:colId xmlns:a16="http://schemas.microsoft.com/office/drawing/2014/main" val="20001"/>
                    </a:ext>
                  </a:extLst>
                </a:gridCol>
                <a:gridCol w="3434564">
                  <a:extLst>
                    <a:ext uri="{9D8B030D-6E8A-4147-A177-3AD203B41FA5}">
                      <a16:colId xmlns:a16="http://schemas.microsoft.com/office/drawing/2014/main" val="20002"/>
                    </a:ext>
                  </a:extLst>
                </a:gridCol>
              </a:tblGrid>
              <a:tr h="919069">
                <a:tc>
                  <a:txBody>
                    <a:bodyPr/>
                    <a:lstStyle/>
                    <a:p>
                      <a:pPr algn="ctr">
                        <a:lnSpc>
                          <a:spcPts val="3220"/>
                        </a:lnSpc>
                        <a:defRPr/>
                      </a:pPr>
                      <a:r>
                        <a:rPr lang="en-US" sz="2300">
                          <a:solidFill>
                            <a:srgbClr val="24485E"/>
                          </a:solidFill>
                          <a:latin typeface="TDTD굴림"/>
                          <a:ea typeface="TDTD굴림"/>
                          <a:cs typeface="TDTD굴림"/>
                          <a:sym typeface="TDTD굴림"/>
                        </a:rPr>
                        <a:t>Data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tc>
                  <a:txBody>
                    <a:bodyPr/>
                    <a:lstStyle/>
                    <a:p>
                      <a:pPr algn="ctr">
                        <a:lnSpc>
                          <a:spcPts val="3220"/>
                        </a:lnSpc>
                        <a:defRPr/>
                      </a:pPr>
                      <a:r>
                        <a:rPr lang="en-US" sz="2300">
                          <a:solidFill>
                            <a:srgbClr val="24485E"/>
                          </a:solidFill>
                          <a:latin typeface="TDTD굴림"/>
                          <a:ea typeface="TDTD굴림"/>
                          <a:cs typeface="TDTD굴림"/>
                          <a:sym typeface="TDTD굴림"/>
                        </a:rPr>
                        <a:t>Purpose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tc>
                  <a:txBody>
                    <a:bodyPr/>
                    <a:lstStyle/>
                    <a:p>
                      <a:pPr algn="ctr">
                        <a:lnSpc>
                          <a:spcPts val="3220"/>
                        </a:lnSpc>
                        <a:defRPr/>
                      </a:pPr>
                      <a:r>
                        <a:rPr lang="en-US" sz="2300">
                          <a:solidFill>
                            <a:srgbClr val="24485E"/>
                          </a:solidFill>
                          <a:latin typeface="TDTD굴림"/>
                          <a:ea typeface="TDTD굴림"/>
                          <a:cs typeface="TDTD굴림"/>
                          <a:sym typeface="TDTD굴림"/>
                        </a:rPr>
                        <a:t>Source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217688">
                <a:tc>
                  <a:txBody>
                    <a:bodyPr/>
                    <a:lstStyle/>
                    <a:p>
                      <a:pPr algn="ctr">
                        <a:lnSpc>
                          <a:spcPts val="3220"/>
                        </a:lnSpc>
                        <a:defRPr/>
                      </a:pPr>
                      <a:r>
                        <a:rPr lang="en-US" sz="2300">
                          <a:solidFill>
                            <a:srgbClr val="24485E"/>
                          </a:solidFill>
                          <a:latin typeface="TDTD굴림"/>
                          <a:ea typeface="TDTD굴림"/>
                          <a:cs typeface="TDTD굴림"/>
                          <a:sym typeface="TDTD굴림"/>
                        </a:rPr>
                        <a:t>Total commuting population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To determine the demand for commuting flows and normalize point distribution across districts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Statistics Korea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17688">
                <a:tc>
                  <a:txBody>
                    <a:bodyPr/>
                    <a:lstStyle/>
                    <a:p>
                      <a:pPr algn="ctr">
                        <a:lnSpc>
                          <a:spcPts val="3220"/>
                        </a:lnSpc>
                        <a:defRPr/>
                      </a:pPr>
                      <a:r>
                        <a:rPr lang="en-US" sz="2300">
                          <a:solidFill>
                            <a:srgbClr val="24485E"/>
                          </a:solidFill>
                          <a:latin typeface="TDTD굴림"/>
                          <a:ea typeface="TDTD굴림"/>
                          <a:cs typeface="TDTD굴림"/>
                          <a:sym typeface="TDTD굴림"/>
                        </a:rPr>
                        <a:t>Economic Census</a:t>
                      </a:r>
                      <a:endParaRPr lang="en-US" sz="1100"/>
                    </a:p>
                    <a:p>
                      <a:pPr algn="ctr">
                        <a:lnSpc>
                          <a:spcPts val="3220"/>
                        </a:lnSpc>
                      </a:pPr>
                      <a:r>
                        <a:rPr lang="en-US" sz="2300">
                          <a:solidFill>
                            <a:srgbClr val="24485E"/>
                          </a:solidFill>
                          <a:latin typeface="TDTD굴림"/>
                          <a:ea typeface="TDTD굴림"/>
                          <a:cs typeface="TDTD굴림"/>
                          <a:sym typeface="TDTD굴림"/>
                        </a:rPr>
                        <a:t>worker count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To evaluate the density of business activity and allocate points accordingly with appropriate weighting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Statistics Korea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17688">
                <a:tc>
                  <a:txBody>
                    <a:bodyPr/>
                    <a:lstStyle/>
                    <a:p>
                      <a:pPr algn="ctr">
                        <a:lnSpc>
                          <a:spcPts val="3220"/>
                        </a:lnSpc>
                        <a:defRPr/>
                      </a:pPr>
                      <a:r>
                        <a:rPr lang="en-US" sz="2300">
                          <a:solidFill>
                            <a:srgbClr val="24485E"/>
                          </a:solidFill>
                          <a:latin typeface="TDTD굴림"/>
                          <a:ea typeface="TDTD굴림"/>
                          <a:cs typeface="TDTD굴림"/>
                          <a:sym typeface="TDTD굴림"/>
                        </a:rPr>
                        <a:t>Urban Area Land Use Zone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To filter based on the UQA land use code table, and to exclude restricted areas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V-world (Digital Twin Korea)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17688">
                <a:tc>
                  <a:txBody>
                    <a:bodyPr/>
                    <a:lstStyle/>
                    <a:p>
                      <a:pPr algn="ctr">
                        <a:lnSpc>
                          <a:spcPts val="3220"/>
                        </a:lnSpc>
                        <a:defRPr/>
                      </a:pPr>
                      <a:r>
                        <a:rPr lang="en-US" sz="2300">
                          <a:solidFill>
                            <a:srgbClr val="24485E"/>
                          </a:solidFill>
                          <a:latin typeface="TDTD굴림"/>
                          <a:ea typeface="TDTD굴림"/>
                          <a:cs typeface="TDTD굴림"/>
                          <a:sym typeface="TDTD굴림"/>
                        </a:rPr>
                        <a:t>Capital region boundary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To define the spatial boundary and limit the analysis and point generation to the capital region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24485E"/>
                          </a:solidFill>
                          <a:latin typeface="TDTD굴림"/>
                          <a:ea typeface="TDTD굴림"/>
                          <a:cs typeface="TDTD굴림"/>
                          <a:sym typeface="TDTD굴림"/>
                        </a:rPr>
                        <a:t>Statistics Korea and MOIS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12730"/>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Data Organization</a:t>
            </a:r>
          </a:p>
        </p:txBody>
      </p:sp>
      <p:sp>
        <p:nvSpPr>
          <p:cNvPr id="13" name="TextBox 13"/>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Data Explanation</a:t>
            </a:r>
          </a:p>
        </p:txBody>
      </p:sp>
      <p:sp>
        <p:nvSpPr>
          <p:cNvPr id="14" name="TextBox 14"/>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Freeform 9"/>
          <p:cNvSpPr/>
          <p:nvPr/>
        </p:nvSpPr>
        <p:spPr>
          <a:xfrm>
            <a:off x="2042140" y="3667712"/>
            <a:ext cx="592181" cy="568494"/>
          </a:xfrm>
          <a:custGeom>
            <a:avLst/>
            <a:gdLst/>
            <a:ahLst/>
            <a:cxnLst/>
            <a:rect l="l" t="t" r="r" b="b"/>
            <a:pathLst>
              <a:path w="592181" h="568494">
                <a:moveTo>
                  <a:pt x="0" y="0"/>
                </a:moveTo>
                <a:lnTo>
                  <a:pt x="592182" y="0"/>
                </a:lnTo>
                <a:lnTo>
                  <a:pt x="592182" y="568494"/>
                </a:lnTo>
                <a:lnTo>
                  <a:pt x="0" y="568494"/>
                </a:lnTo>
                <a:lnTo>
                  <a:pt x="0" y="0"/>
                </a:lnTo>
                <a:close/>
              </a:path>
            </a:pathLst>
          </a:custGeom>
          <a:blipFill>
            <a:blip r:embed="rId3"/>
            <a:stretch>
              <a:fillRect/>
            </a:stretch>
          </a:blipFill>
        </p:spPr>
        <p:txBody>
          <a:bodyPr/>
          <a:lstStyle/>
          <a:p>
            <a:endParaRPr lang="ko-KR" altLang="en-US"/>
          </a:p>
        </p:txBody>
      </p:sp>
      <p:sp>
        <p:nvSpPr>
          <p:cNvPr id="10" name="TextBox 10"/>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1" name="TextBox 11"/>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Defining Point Count Standard</a:t>
            </a:r>
          </a:p>
        </p:txBody>
      </p:sp>
      <p:sp>
        <p:nvSpPr>
          <p:cNvPr id="12" name="TextBox 12"/>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Preprocessing</a:t>
            </a:r>
          </a:p>
        </p:txBody>
      </p:sp>
      <p:grpSp>
        <p:nvGrpSpPr>
          <p:cNvPr id="14" name="Group 14"/>
          <p:cNvGrpSpPr/>
          <p:nvPr/>
        </p:nvGrpSpPr>
        <p:grpSpPr>
          <a:xfrm>
            <a:off x="992640" y="3667712"/>
            <a:ext cx="16489253" cy="1445701"/>
            <a:chOff x="0" y="0"/>
            <a:chExt cx="21985670" cy="1927601"/>
          </a:xfrm>
        </p:grpSpPr>
        <p:grpSp>
          <p:nvGrpSpPr>
            <p:cNvPr id="15" name="Group 15"/>
            <p:cNvGrpSpPr/>
            <p:nvPr/>
          </p:nvGrpSpPr>
          <p:grpSpPr>
            <a:xfrm>
              <a:off x="265055" y="138932"/>
              <a:ext cx="21501879" cy="1589529"/>
              <a:chOff x="0" y="0"/>
              <a:chExt cx="4247285" cy="313981"/>
            </a:xfrm>
          </p:grpSpPr>
          <p:sp>
            <p:nvSpPr>
              <p:cNvPr id="16" name="Freeform 16"/>
              <p:cNvSpPr/>
              <p:nvPr/>
            </p:nvSpPr>
            <p:spPr>
              <a:xfrm>
                <a:off x="0" y="0"/>
                <a:ext cx="4247285" cy="313981"/>
              </a:xfrm>
              <a:custGeom>
                <a:avLst/>
                <a:gdLst/>
                <a:ahLst/>
                <a:cxnLst/>
                <a:rect l="l" t="t" r="r" b="b"/>
                <a:pathLst>
                  <a:path w="4247285" h="313981">
                    <a:moveTo>
                      <a:pt x="13442" y="0"/>
                    </a:moveTo>
                    <a:lnTo>
                      <a:pt x="4233843" y="0"/>
                    </a:lnTo>
                    <a:cubicBezTo>
                      <a:pt x="4237408" y="0"/>
                      <a:pt x="4240827" y="1416"/>
                      <a:pt x="4243348" y="3937"/>
                    </a:cubicBezTo>
                    <a:cubicBezTo>
                      <a:pt x="4245869" y="6458"/>
                      <a:pt x="4247285" y="9877"/>
                      <a:pt x="4247285" y="13442"/>
                    </a:cubicBezTo>
                    <a:lnTo>
                      <a:pt x="4247285" y="300539"/>
                    </a:lnTo>
                    <a:cubicBezTo>
                      <a:pt x="4247285" y="304104"/>
                      <a:pt x="4245869" y="307523"/>
                      <a:pt x="4243348" y="310044"/>
                    </a:cubicBezTo>
                    <a:cubicBezTo>
                      <a:pt x="4240827" y="312565"/>
                      <a:pt x="4237408" y="313981"/>
                      <a:pt x="4233843" y="313981"/>
                    </a:cubicBezTo>
                    <a:lnTo>
                      <a:pt x="13442" y="313981"/>
                    </a:lnTo>
                    <a:cubicBezTo>
                      <a:pt x="9877" y="313981"/>
                      <a:pt x="6458" y="312565"/>
                      <a:pt x="3937" y="310044"/>
                    </a:cubicBezTo>
                    <a:cubicBezTo>
                      <a:pt x="1416" y="307523"/>
                      <a:pt x="0" y="304104"/>
                      <a:pt x="0" y="300539"/>
                    </a:cubicBezTo>
                    <a:lnTo>
                      <a:pt x="0" y="13442"/>
                    </a:lnTo>
                    <a:cubicBezTo>
                      <a:pt x="0" y="9877"/>
                      <a:pt x="1416" y="6458"/>
                      <a:pt x="3937" y="3937"/>
                    </a:cubicBezTo>
                    <a:cubicBezTo>
                      <a:pt x="6458" y="1416"/>
                      <a:pt x="9877" y="0"/>
                      <a:pt x="13442" y="0"/>
                    </a:cubicBezTo>
                    <a:close/>
                  </a:path>
                </a:pathLst>
              </a:custGeom>
              <a:solidFill>
                <a:srgbClr val="000000">
                  <a:alpha val="0"/>
                </a:srgbClr>
              </a:solidFill>
              <a:ln w="19050" cap="rnd">
                <a:solidFill>
                  <a:srgbClr val="24485E"/>
                </a:solidFill>
                <a:prstDash val="solid"/>
                <a:round/>
              </a:ln>
            </p:spPr>
            <p:txBody>
              <a:bodyPr/>
              <a:lstStyle/>
              <a:p>
                <a:endParaRPr lang="ko-KR" altLang="en-US"/>
              </a:p>
            </p:txBody>
          </p:sp>
          <p:sp>
            <p:nvSpPr>
              <p:cNvPr id="17" name="TextBox 17"/>
              <p:cNvSpPr txBox="1"/>
              <p:nvPr/>
            </p:nvSpPr>
            <p:spPr>
              <a:xfrm>
                <a:off x="0" y="-47625"/>
                <a:ext cx="4247285" cy="3616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800000">
              <a:off x="10801514" y="1603964"/>
              <a:ext cx="428962" cy="323637"/>
              <a:chOff x="0" y="0"/>
              <a:chExt cx="379578" cy="286378"/>
            </a:xfrm>
          </p:grpSpPr>
          <p:sp>
            <p:nvSpPr>
              <p:cNvPr id="19" name="Freeform 19"/>
              <p:cNvSpPr/>
              <p:nvPr/>
            </p:nvSpPr>
            <p:spPr>
              <a:xfrm>
                <a:off x="0" y="0"/>
                <a:ext cx="379578" cy="286378"/>
              </a:xfrm>
              <a:custGeom>
                <a:avLst/>
                <a:gdLst/>
                <a:ahLst/>
                <a:cxnLst/>
                <a:rect l="l" t="t" r="r" b="b"/>
                <a:pathLst>
                  <a:path w="379578" h="286378">
                    <a:moveTo>
                      <a:pt x="189789" y="0"/>
                    </a:moveTo>
                    <a:lnTo>
                      <a:pt x="379578" y="286378"/>
                    </a:lnTo>
                    <a:lnTo>
                      <a:pt x="0" y="286378"/>
                    </a:lnTo>
                    <a:lnTo>
                      <a:pt x="189789" y="0"/>
                    </a:lnTo>
                    <a:close/>
                  </a:path>
                </a:pathLst>
              </a:custGeom>
              <a:solidFill>
                <a:srgbClr val="FBFCF8"/>
              </a:solidFill>
              <a:ln w="19050" cap="sq">
                <a:solidFill>
                  <a:srgbClr val="24485E"/>
                </a:solidFill>
                <a:prstDash val="solid"/>
                <a:miter/>
              </a:ln>
            </p:spPr>
            <p:txBody>
              <a:bodyPr/>
              <a:lstStyle/>
              <a:p>
                <a:endParaRPr lang="ko-KR" altLang="en-US"/>
              </a:p>
            </p:txBody>
          </p:sp>
          <p:sp>
            <p:nvSpPr>
              <p:cNvPr id="20" name="TextBox 20"/>
              <p:cNvSpPr txBox="1"/>
              <p:nvPr/>
            </p:nvSpPr>
            <p:spPr>
              <a:xfrm>
                <a:off x="59309" y="85336"/>
                <a:ext cx="260960" cy="18058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638897" y="1453662"/>
              <a:ext cx="707876" cy="187571"/>
              <a:chOff x="0" y="0"/>
              <a:chExt cx="139827" cy="37051"/>
            </a:xfrm>
          </p:grpSpPr>
          <p:sp>
            <p:nvSpPr>
              <p:cNvPr id="22" name="Freeform 22"/>
              <p:cNvSpPr/>
              <p:nvPr/>
            </p:nvSpPr>
            <p:spPr>
              <a:xfrm>
                <a:off x="0" y="0"/>
                <a:ext cx="139827" cy="37051"/>
              </a:xfrm>
              <a:custGeom>
                <a:avLst/>
                <a:gdLst/>
                <a:ahLst/>
                <a:cxnLst/>
                <a:rect l="l" t="t" r="r" b="b"/>
                <a:pathLst>
                  <a:path w="139827" h="37051">
                    <a:moveTo>
                      <a:pt x="0" y="0"/>
                    </a:moveTo>
                    <a:lnTo>
                      <a:pt x="139827" y="0"/>
                    </a:lnTo>
                    <a:lnTo>
                      <a:pt x="139827" y="37051"/>
                    </a:lnTo>
                    <a:lnTo>
                      <a:pt x="0" y="37051"/>
                    </a:lnTo>
                    <a:close/>
                  </a:path>
                </a:pathLst>
              </a:custGeom>
              <a:solidFill>
                <a:srgbClr val="FBFCF8"/>
              </a:solidFill>
              <a:ln cap="sq">
                <a:noFill/>
                <a:prstDash val="solid"/>
                <a:miter/>
              </a:ln>
            </p:spPr>
            <p:txBody>
              <a:bodyPr/>
              <a:lstStyle/>
              <a:p>
                <a:endParaRPr lang="ko-KR" altLang="en-US"/>
              </a:p>
            </p:txBody>
          </p:sp>
          <p:sp>
            <p:nvSpPr>
              <p:cNvPr id="23" name="TextBox 23"/>
              <p:cNvSpPr txBox="1"/>
              <p:nvPr/>
            </p:nvSpPr>
            <p:spPr>
              <a:xfrm>
                <a:off x="0" y="-47625"/>
                <a:ext cx="139827" cy="8467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0"/>
              <a:ext cx="21985670" cy="1371631"/>
              <a:chOff x="0" y="0"/>
              <a:chExt cx="4342848" cy="270939"/>
            </a:xfrm>
          </p:grpSpPr>
          <p:sp>
            <p:nvSpPr>
              <p:cNvPr id="25" name="Freeform 25"/>
              <p:cNvSpPr/>
              <p:nvPr/>
            </p:nvSpPr>
            <p:spPr>
              <a:xfrm>
                <a:off x="0" y="0"/>
                <a:ext cx="4342848" cy="270939"/>
              </a:xfrm>
              <a:custGeom>
                <a:avLst/>
                <a:gdLst/>
                <a:ahLst/>
                <a:cxnLst/>
                <a:rect l="l" t="t" r="r" b="b"/>
                <a:pathLst>
                  <a:path w="4342848" h="270939">
                    <a:moveTo>
                      <a:pt x="0" y="0"/>
                    </a:moveTo>
                    <a:lnTo>
                      <a:pt x="4342848" y="0"/>
                    </a:lnTo>
                    <a:lnTo>
                      <a:pt x="4342848" y="270939"/>
                    </a:lnTo>
                    <a:lnTo>
                      <a:pt x="0" y="270939"/>
                    </a:lnTo>
                    <a:close/>
                  </a:path>
                </a:pathLst>
              </a:custGeom>
              <a:solidFill>
                <a:srgbClr val="FBFCF8"/>
              </a:solidFill>
              <a:ln cap="sq">
                <a:noFill/>
                <a:prstDash val="solid"/>
                <a:miter/>
              </a:ln>
            </p:spPr>
            <p:txBody>
              <a:bodyPr/>
              <a:lstStyle/>
              <a:p>
                <a:endParaRPr lang="ko-KR" altLang="en-US"/>
              </a:p>
            </p:txBody>
          </p:sp>
          <p:sp>
            <p:nvSpPr>
              <p:cNvPr id="26" name="TextBox 26"/>
              <p:cNvSpPr txBox="1"/>
              <p:nvPr/>
            </p:nvSpPr>
            <p:spPr>
              <a:xfrm>
                <a:off x="0" y="-47625"/>
                <a:ext cx="4342848" cy="318564"/>
              </a:xfrm>
              <a:prstGeom prst="rect">
                <a:avLst/>
              </a:prstGeom>
            </p:spPr>
            <p:txBody>
              <a:bodyPr lIns="50800" tIns="50800" rIns="50800" bIns="50800" rtlCol="0" anchor="ctr"/>
              <a:lstStyle/>
              <a:p>
                <a:pPr algn="ctr">
                  <a:lnSpc>
                    <a:spcPts val="2659"/>
                  </a:lnSpc>
                </a:pPr>
                <a:endParaRPr/>
              </a:p>
            </p:txBody>
          </p:sp>
        </p:grpSp>
      </p:grpSp>
      <p:sp>
        <p:nvSpPr>
          <p:cNvPr id="27" name="Freeform 27"/>
          <p:cNvSpPr/>
          <p:nvPr/>
        </p:nvSpPr>
        <p:spPr>
          <a:xfrm>
            <a:off x="1651906" y="3267950"/>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28" name="Freeform 28"/>
          <p:cNvSpPr/>
          <p:nvPr/>
        </p:nvSpPr>
        <p:spPr>
          <a:xfrm>
            <a:off x="6424539" y="3281797"/>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29" name="Freeform 29"/>
          <p:cNvSpPr/>
          <p:nvPr/>
        </p:nvSpPr>
        <p:spPr>
          <a:xfrm>
            <a:off x="11197905" y="3275167"/>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30" name="TextBox 30"/>
          <p:cNvSpPr txBox="1"/>
          <p:nvPr/>
        </p:nvSpPr>
        <p:spPr>
          <a:xfrm>
            <a:off x="2257755" y="3217430"/>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Reference Variables:</a:t>
            </a:r>
          </a:p>
        </p:txBody>
      </p:sp>
      <p:sp>
        <p:nvSpPr>
          <p:cNvPr id="31" name="TextBox 31"/>
          <p:cNvSpPr txBox="1"/>
          <p:nvPr/>
        </p:nvSpPr>
        <p:spPr>
          <a:xfrm>
            <a:off x="7030388" y="3231278"/>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Method:</a:t>
            </a:r>
          </a:p>
        </p:txBody>
      </p:sp>
      <p:sp>
        <p:nvSpPr>
          <p:cNvPr id="32" name="TextBox 32"/>
          <p:cNvSpPr txBox="1"/>
          <p:nvPr/>
        </p:nvSpPr>
        <p:spPr>
          <a:xfrm>
            <a:off x="11803755" y="3224647"/>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Example:</a:t>
            </a:r>
          </a:p>
        </p:txBody>
      </p:sp>
      <p:sp>
        <p:nvSpPr>
          <p:cNvPr id="33" name="TextBox 33"/>
          <p:cNvSpPr txBox="1"/>
          <p:nvPr/>
        </p:nvSpPr>
        <p:spPr>
          <a:xfrm>
            <a:off x="2257755" y="3724447"/>
            <a:ext cx="3823883"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① Total commuting flow</a:t>
            </a:r>
          </a:p>
          <a:p>
            <a:pPr algn="just">
              <a:lnSpc>
                <a:spcPts val="2659"/>
              </a:lnSpc>
            </a:pPr>
            <a:r>
              <a:rPr lang="en-US" sz="1899" spc="-37">
                <a:solidFill>
                  <a:srgbClr val="24485E"/>
                </a:solidFill>
                <a:latin typeface="TDTD순고딕"/>
                <a:ea typeface="TDTD순고딕"/>
                <a:cs typeface="TDTD순고딕"/>
                <a:sym typeface="TDTD순고딕"/>
              </a:rPr>
              <a:t>② Economic Census worker count</a:t>
            </a:r>
          </a:p>
        </p:txBody>
      </p:sp>
      <p:sp>
        <p:nvSpPr>
          <p:cNvPr id="34" name="TextBox 34"/>
          <p:cNvSpPr txBox="1"/>
          <p:nvPr/>
        </p:nvSpPr>
        <p:spPr>
          <a:xfrm>
            <a:off x="7030388" y="3738295"/>
            <a:ext cx="3823883" cy="666115"/>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Minimum reference value</a:t>
            </a:r>
          </a:p>
          <a:p>
            <a:pPr algn="just">
              <a:lnSpc>
                <a:spcPts val="2659"/>
              </a:lnSpc>
            </a:pPr>
            <a:r>
              <a:rPr lang="en-US" sz="1899" spc="-37">
                <a:solidFill>
                  <a:srgbClr val="24485E"/>
                </a:solidFill>
                <a:latin typeface="TDTD순고딕"/>
                <a:ea typeface="TDTD순고딕"/>
                <a:cs typeface="TDTD순고딕"/>
                <a:sym typeface="TDTD순고딕"/>
              </a:rPr>
              <a:t>➤  Ongjin-gun</a:t>
            </a:r>
          </a:p>
        </p:txBody>
      </p:sp>
      <p:sp>
        <p:nvSpPr>
          <p:cNvPr id="35" name="TextBox 35"/>
          <p:cNvSpPr txBox="1"/>
          <p:nvPr/>
        </p:nvSpPr>
        <p:spPr>
          <a:xfrm>
            <a:off x="11803755" y="3731664"/>
            <a:ext cx="6211694" cy="999490"/>
          </a:xfrm>
          <a:prstGeom prst="rect">
            <a:avLst/>
          </a:prstGeom>
        </p:spPr>
        <p:txBody>
          <a:bodyPr lIns="0" tIns="0" rIns="0" bIns="0" rtlCol="0" anchor="t">
            <a:spAutoFit/>
          </a:bodyPr>
          <a:lstStyle/>
          <a:p>
            <a:pPr algn="just">
              <a:lnSpc>
                <a:spcPts val="2659"/>
              </a:lnSpc>
            </a:pPr>
            <a:r>
              <a:rPr lang="en-US" sz="1899" spc="-37">
                <a:solidFill>
                  <a:srgbClr val="24485E"/>
                </a:solidFill>
                <a:latin typeface="TDTD순고딕"/>
                <a:ea typeface="TDTD순고딕"/>
                <a:cs typeface="TDTD순고딕"/>
                <a:sym typeface="TDTD순고딕"/>
              </a:rPr>
              <a:t>Gapyeong-gun’s commuting volume = 58,095</a:t>
            </a:r>
          </a:p>
          <a:p>
            <a:pPr algn="just">
              <a:lnSpc>
                <a:spcPts val="2659"/>
              </a:lnSpc>
            </a:pPr>
            <a:r>
              <a:rPr lang="en-US" sz="1899" spc="-37">
                <a:solidFill>
                  <a:srgbClr val="24485E"/>
                </a:solidFill>
                <a:latin typeface="TDTD순고딕"/>
                <a:ea typeface="TDTD순고딕"/>
                <a:cs typeface="TDTD순고딕"/>
                <a:sym typeface="TDTD순고딕"/>
              </a:rPr>
              <a:t>Ongjin-gun’s commuting volume = 22,062</a:t>
            </a:r>
          </a:p>
          <a:p>
            <a:pPr algn="just">
              <a:lnSpc>
                <a:spcPts val="2659"/>
              </a:lnSpc>
            </a:pPr>
            <a:r>
              <a:rPr lang="en-US" sz="1899" spc="-37">
                <a:solidFill>
                  <a:srgbClr val="24485E"/>
                </a:solidFill>
                <a:latin typeface="TDTD순고딕"/>
                <a:ea typeface="TDTD순고딕"/>
                <a:cs typeface="TDTD순고딕"/>
                <a:sym typeface="TDTD순고딕"/>
              </a:rPr>
              <a:t>➤ 58,095 ÷ 22,062 = 2.63 → 3 points assigned </a:t>
            </a:r>
          </a:p>
        </p:txBody>
      </p:sp>
      <p:sp>
        <p:nvSpPr>
          <p:cNvPr id="36" name="TextBox 36"/>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8</a:t>
            </a:r>
          </a:p>
        </p:txBody>
      </p:sp>
      <p:pic>
        <p:nvPicPr>
          <p:cNvPr id="38" name="그림 37" descr="텍스트, 스크린샷, 폰트, 번호이(가) 표시된 사진&#10;&#10;자동 생성된 설명">
            <a:extLst>
              <a:ext uri="{FF2B5EF4-FFF2-40B4-BE49-F238E27FC236}">
                <a16:creationId xmlns:a16="http://schemas.microsoft.com/office/drawing/2014/main" id="{C85B93F1-536E-6D9D-B851-592DA8BE6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867" y="5236914"/>
            <a:ext cx="16325095" cy="44023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grpSp>
        <p:nvGrpSpPr>
          <p:cNvPr id="2" name="Group 2"/>
          <p:cNvGrpSpPr/>
          <p:nvPr/>
        </p:nvGrpSpPr>
        <p:grpSpPr>
          <a:xfrm>
            <a:off x="520769" y="493985"/>
            <a:ext cx="17252828" cy="9291926"/>
            <a:chOff x="0" y="0"/>
            <a:chExt cx="4543955" cy="2447256"/>
          </a:xfrm>
        </p:grpSpPr>
        <p:sp>
          <p:nvSpPr>
            <p:cNvPr id="3" name="Freeform 3"/>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4" name="TextBox 4"/>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5" name="Group 5"/>
          <p:cNvGrpSpPr/>
          <p:nvPr/>
        </p:nvGrpSpPr>
        <p:grpSpPr>
          <a:xfrm>
            <a:off x="1028700" y="843108"/>
            <a:ext cx="1671112" cy="589906"/>
            <a:chOff x="0" y="0"/>
            <a:chExt cx="440128" cy="155366"/>
          </a:xfrm>
        </p:grpSpPr>
        <p:sp>
          <p:nvSpPr>
            <p:cNvPr id="6" name="Freeform 6"/>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7" name="TextBox 7"/>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8" name="AutoShape 8"/>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9" name="Freeform 9"/>
          <p:cNvSpPr/>
          <p:nvPr/>
        </p:nvSpPr>
        <p:spPr>
          <a:xfrm>
            <a:off x="2042140" y="3667712"/>
            <a:ext cx="592181" cy="568494"/>
          </a:xfrm>
          <a:custGeom>
            <a:avLst/>
            <a:gdLst/>
            <a:ahLst/>
            <a:cxnLst/>
            <a:rect l="l" t="t" r="r" b="b"/>
            <a:pathLst>
              <a:path w="592181" h="568494">
                <a:moveTo>
                  <a:pt x="0" y="0"/>
                </a:moveTo>
                <a:lnTo>
                  <a:pt x="592182" y="0"/>
                </a:lnTo>
                <a:lnTo>
                  <a:pt x="592182" y="568494"/>
                </a:lnTo>
                <a:lnTo>
                  <a:pt x="0" y="568494"/>
                </a:lnTo>
                <a:lnTo>
                  <a:pt x="0" y="0"/>
                </a:lnTo>
                <a:close/>
              </a:path>
            </a:pathLst>
          </a:custGeom>
          <a:blipFill>
            <a:blip r:embed="rId3"/>
            <a:stretch>
              <a:fillRect/>
            </a:stretch>
          </a:blipFill>
        </p:spPr>
        <p:txBody>
          <a:bodyPr/>
          <a:lstStyle/>
          <a:p>
            <a:endParaRPr lang="ko-KR" altLang="en-US"/>
          </a:p>
        </p:txBody>
      </p:sp>
      <p:sp>
        <p:nvSpPr>
          <p:cNvPr id="10" name="TextBox 10"/>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1" name="TextBox 11"/>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Land Use Code Filtering</a:t>
            </a:r>
          </a:p>
        </p:txBody>
      </p:sp>
      <p:sp>
        <p:nvSpPr>
          <p:cNvPr id="12" name="TextBox 12"/>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Preprocessing</a:t>
            </a:r>
          </a:p>
        </p:txBody>
      </p:sp>
      <p:sp>
        <p:nvSpPr>
          <p:cNvPr id="13" name="Freeform 13"/>
          <p:cNvSpPr/>
          <p:nvPr/>
        </p:nvSpPr>
        <p:spPr>
          <a:xfrm>
            <a:off x="6564215" y="3698694"/>
            <a:ext cx="399311" cy="399311"/>
          </a:xfrm>
          <a:custGeom>
            <a:avLst/>
            <a:gdLst/>
            <a:ahLst/>
            <a:cxnLst/>
            <a:rect l="l" t="t" r="r" b="b"/>
            <a:pathLst>
              <a:path w="399311" h="399311">
                <a:moveTo>
                  <a:pt x="0" y="0"/>
                </a:moveTo>
                <a:lnTo>
                  <a:pt x="399310" y="0"/>
                </a:lnTo>
                <a:lnTo>
                  <a:pt x="399310"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4" name="TextBox 14"/>
          <p:cNvSpPr txBox="1"/>
          <p:nvPr/>
        </p:nvSpPr>
        <p:spPr>
          <a:xfrm>
            <a:off x="7170064" y="3682909"/>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Classification Basis:</a:t>
            </a:r>
          </a:p>
        </p:txBody>
      </p:sp>
      <p:sp>
        <p:nvSpPr>
          <p:cNvPr id="15" name="TextBox 15"/>
          <p:cNvSpPr txBox="1"/>
          <p:nvPr/>
        </p:nvSpPr>
        <p:spPr>
          <a:xfrm>
            <a:off x="7170064" y="4248156"/>
            <a:ext cx="6674130" cy="666115"/>
          </a:xfrm>
          <a:prstGeom prst="rect">
            <a:avLst/>
          </a:prstGeom>
        </p:spPr>
        <p:txBody>
          <a:bodyPr lIns="0" tIns="0" rIns="0" bIns="0" rtlCol="0" anchor="t">
            <a:spAutoFit/>
          </a:bodyPr>
          <a:lstStyle/>
          <a:p>
            <a:pPr marL="410209" lvl="1" indent="-205105" algn="just">
              <a:lnSpc>
                <a:spcPts val="2659"/>
              </a:lnSpc>
              <a:buFont typeface="Arial"/>
              <a:buChar char="•"/>
            </a:pPr>
            <a:r>
              <a:rPr lang="en-US" sz="1899" spc="-37">
                <a:solidFill>
                  <a:srgbClr val="24485E"/>
                </a:solidFill>
                <a:latin typeface="TDTD순고딕"/>
                <a:ea typeface="TDTD순고딕"/>
                <a:cs typeface="TDTD순고딕"/>
                <a:sym typeface="TDTD순고딕"/>
              </a:rPr>
              <a:t>Based on UQA land use code table</a:t>
            </a:r>
          </a:p>
          <a:p>
            <a:pPr marL="410209" lvl="1" indent="-205105" algn="just">
              <a:lnSpc>
                <a:spcPts val="2659"/>
              </a:lnSpc>
              <a:buFont typeface="Arial"/>
              <a:buChar char="•"/>
            </a:pPr>
            <a:r>
              <a:rPr lang="en-US" sz="1899" spc="-37">
                <a:solidFill>
                  <a:srgbClr val="24485E"/>
                </a:solidFill>
                <a:latin typeface="TDTD순고딕"/>
                <a:ea typeface="TDTD순고딕"/>
                <a:cs typeface="TDTD순고딕"/>
                <a:sym typeface="TDTD순고딕"/>
              </a:rPr>
              <a:t>Exclude restricted areas (e.g., green zones, unspecified)</a:t>
            </a:r>
          </a:p>
        </p:txBody>
      </p:sp>
      <p:graphicFrame>
        <p:nvGraphicFramePr>
          <p:cNvPr id="16" name="Object 16"/>
          <p:cNvGraphicFramePr/>
          <p:nvPr/>
        </p:nvGraphicFramePr>
        <p:xfrm>
          <a:off x="1201954" y="3698694"/>
          <a:ext cx="4238625" cy="7543800"/>
        </p:xfrm>
        <a:graphic>
          <a:graphicData uri="http://schemas.openxmlformats.org/presentationml/2006/ole">
            <mc:AlternateContent xmlns:mc="http://schemas.openxmlformats.org/markup-compatibility/2006">
              <mc:Choice xmlns:v="urn:schemas-microsoft-com:vml" Requires="v">
                <p:oleObj name="Worksheet" r:id="rId6" imgW="5740400" imgH="9042400" progId="Excel.Sheet.12">
                  <p:embed/>
                </p:oleObj>
              </mc:Choice>
              <mc:Fallback>
                <p:oleObj name="Worksheet" r:id="rId6" imgW="5740400" imgH="9042400" progId="Excel.Sheet.12">
                  <p:embed/>
                  <p:pic>
                    <p:nvPicPr>
                      <p:cNvPr id="0" name=""/>
                      <p:cNvPicPr/>
                      <p:nvPr/>
                    </p:nvPicPr>
                    <p:blipFill>
                      <a:blip r:embed="rId7"/>
                      <a:stretch>
                        <a:fillRect/>
                      </a:stretch>
                    </p:blipFill>
                    <p:spPr>
                      <a:xfrm>
                        <a:off x="1201954" y="3698694"/>
                        <a:ext cx="4238625" cy="7543800"/>
                      </a:xfrm>
                      <a:prstGeom prst="rect">
                        <a:avLst/>
                      </a:prstGeom>
                    </p:spPr>
                  </p:pic>
                </p:oleObj>
              </mc:Fallback>
            </mc:AlternateContent>
          </a:graphicData>
        </a:graphic>
      </p:graphicFrame>
      <p:grpSp>
        <p:nvGrpSpPr>
          <p:cNvPr id="17" name="Group 17"/>
          <p:cNvGrpSpPr/>
          <p:nvPr/>
        </p:nvGrpSpPr>
        <p:grpSpPr>
          <a:xfrm>
            <a:off x="6564215" y="5285746"/>
            <a:ext cx="10839459" cy="4085266"/>
            <a:chOff x="0" y="0"/>
            <a:chExt cx="2007725" cy="756688"/>
          </a:xfrm>
        </p:grpSpPr>
        <p:sp>
          <p:nvSpPr>
            <p:cNvPr id="18" name="Freeform 18"/>
            <p:cNvSpPr/>
            <p:nvPr/>
          </p:nvSpPr>
          <p:spPr>
            <a:xfrm>
              <a:off x="0" y="0"/>
              <a:ext cx="2007725" cy="756688"/>
            </a:xfrm>
            <a:custGeom>
              <a:avLst/>
              <a:gdLst/>
              <a:ahLst/>
              <a:cxnLst/>
              <a:rect l="l" t="t" r="r" b="b"/>
              <a:pathLst>
                <a:path w="2007725" h="756688">
                  <a:moveTo>
                    <a:pt x="9285" y="0"/>
                  </a:moveTo>
                  <a:lnTo>
                    <a:pt x="1998440" y="0"/>
                  </a:lnTo>
                  <a:cubicBezTo>
                    <a:pt x="2003568" y="0"/>
                    <a:pt x="2007725" y="4157"/>
                    <a:pt x="2007725" y="9285"/>
                  </a:cubicBezTo>
                  <a:lnTo>
                    <a:pt x="2007725" y="747403"/>
                  </a:lnTo>
                  <a:cubicBezTo>
                    <a:pt x="2007725" y="749866"/>
                    <a:pt x="2006747" y="752227"/>
                    <a:pt x="2005005" y="753969"/>
                  </a:cubicBezTo>
                  <a:cubicBezTo>
                    <a:pt x="2003264" y="755710"/>
                    <a:pt x="2000902" y="756688"/>
                    <a:pt x="1998440" y="756688"/>
                  </a:cubicBezTo>
                  <a:lnTo>
                    <a:pt x="9285" y="756688"/>
                  </a:lnTo>
                  <a:cubicBezTo>
                    <a:pt x="4157" y="756688"/>
                    <a:pt x="0" y="752531"/>
                    <a:pt x="0" y="747403"/>
                  </a:cubicBezTo>
                  <a:lnTo>
                    <a:pt x="0" y="9285"/>
                  </a:lnTo>
                  <a:cubicBezTo>
                    <a:pt x="0" y="4157"/>
                    <a:pt x="4157" y="0"/>
                    <a:pt x="9285" y="0"/>
                  </a:cubicBezTo>
                  <a:close/>
                </a:path>
              </a:pathLst>
            </a:custGeom>
            <a:solidFill>
              <a:srgbClr val="EFEFED"/>
            </a:solidFill>
            <a:ln w="28575" cap="sq">
              <a:solidFill>
                <a:srgbClr val="24485E"/>
              </a:solidFill>
              <a:prstDash val="solid"/>
              <a:miter/>
            </a:ln>
          </p:spPr>
          <p:txBody>
            <a:bodyPr/>
            <a:lstStyle/>
            <a:p>
              <a:endParaRPr lang="ko-KR" altLang="en-US"/>
            </a:p>
          </p:txBody>
        </p:sp>
        <p:sp>
          <p:nvSpPr>
            <p:cNvPr id="19" name="TextBox 19"/>
            <p:cNvSpPr txBox="1"/>
            <p:nvPr/>
          </p:nvSpPr>
          <p:spPr>
            <a:xfrm>
              <a:off x="0" y="-47625"/>
              <a:ext cx="2007725" cy="804313"/>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6992517" y="5759015"/>
            <a:ext cx="399311" cy="399311"/>
          </a:xfrm>
          <a:custGeom>
            <a:avLst/>
            <a:gdLst/>
            <a:ahLst/>
            <a:cxnLst/>
            <a:rect l="l" t="t" r="r" b="b"/>
            <a:pathLst>
              <a:path w="399311" h="399311">
                <a:moveTo>
                  <a:pt x="0" y="0"/>
                </a:moveTo>
                <a:lnTo>
                  <a:pt x="399311" y="0"/>
                </a:lnTo>
                <a:lnTo>
                  <a:pt x="399311" y="399310"/>
                </a:lnTo>
                <a:lnTo>
                  <a:pt x="0" y="3993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21" name="Freeform 21"/>
          <p:cNvSpPr/>
          <p:nvPr/>
        </p:nvSpPr>
        <p:spPr>
          <a:xfrm>
            <a:off x="12188150" y="5759015"/>
            <a:ext cx="399311" cy="399311"/>
          </a:xfrm>
          <a:custGeom>
            <a:avLst/>
            <a:gdLst/>
            <a:ahLst/>
            <a:cxnLst/>
            <a:rect l="l" t="t" r="r" b="b"/>
            <a:pathLst>
              <a:path w="399311" h="399311">
                <a:moveTo>
                  <a:pt x="0" y="0"/>
                </a:moveTo>
                <a:lnTo>
                  <a:pt x="399311" y="0"/>
                </a:lnTo>
                <a:lnTo>
                  <a:pt x="399311" y="399310"/>
                </a:lnTo>
                <a:lnTo>
                  <a:pt x="0" y="3993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22" name="TextBox 22"/>
          <p:cNvSpPr txBox="1"/>
          <p:nvPr/>
        </p:nvSpPr>
        <p:spPr>
          <a:xfrm>
            <a:off x="7551540" y="5708421"/>
            <a:ext cx="2394474" cy="449905"/>
          </a:xfrm>
          <a:prstGeom prst="rect">
            <a:avLst/>
          </a:prstGeom>
        </p:spPr>
        <p:txBody>
          <a:bodyPr lIns="0" tIns="0" rIns="0" bIns="0" rtlCol="0" anchor="t">
            <a:spAutoFit/>
          </a:bodyPr>
          <a:lstStyle/>
          <a:p>
            <a:pPr algn="l">
              <a:lnSpc>
                <a:spcPts val="3643"/>
              </a:lnSpc>
            </a:pPr>
            <a:r>
              <a:rPr lang="en-US" sz="2602" b="1" spc="-52">
                <a:solidFill>
                  <a:srgbClr val="FF0000"/>
                </a:solidFill>
                <a:latin typeface="TDTD순고딕 Bold"/>
                <a:ea typeface="TDTD순고딕 Bold"/>
                <a:cs typeface="TDTD순고딕 Bold"/>
                <a:sym typeface="TDTD순고딕 Bold"/>
              </a:rPr>
              <a:t>Excluded Areas</a:t>
            </a:r>
          </a:p>
        </p:txBody>
      </p:sp>
      <p:sp>
        <p:nvSpPr>
          <p:cNvPr id="23" name="TextBox 23"/>
          <p:cNvSpPr txBox="1"/>
          <p:nvPr/>
        </p:nvSpPr>
        <p:spPr>
          <a:xfrm>
            <a:off x="12387805" y="5743508"/>
            <a:ext cx="5015869" cy="398780"/>
          </a:xfrm>
          <a:prstGeom prst="rect">
            <a:avLst/>
          </a:prstGeom>
        </p:spPr>
        <p:txBody>
          <a:bodyPr lIns="0" tIns="0" rIns="0" bIns="0" rtlCol="0" anchor="t">
            <a:spAutoFit/>
          </a:bodyPr>
          <a:lstStyle/>
          <a:p>
            <a:pPr algn="ctr">
              <a:lnSpc>
                <a:spcPts val="3220"/>
              </a:lnSpc>
            </a:pPr>
            <a:r>
              <a:rPr lang="en-US" sz="2300" b="1" spc="-46">
                <a:solidFill>
                  <a:srgbClr val="00BF63"/>
                </a:solidFill>
                <a:latin typeface="TDTD순고딕 Bold"/>
                <a:ea typeface="TDTD순고딕 Bold"/>
                <a:cs typeface="TDTD순고딕 Bold"/>
                <a:sym typeface="TDTD순고딕 Bold"/>
              </a:rPr>
              <a:t>Included Urban Land Use Zones </a:t>
            </a:r>
          </a:p>
        </p:txBody>
      </p:sp>
      <p:sp>
        <p:nvSpPr>
          <p:cNvPr id="24" name="TextBox 24"/>
          <p:cNvSpPr txBox="1"/>
          <p:nvPr/>
        </p:nvSpPr>
        <p:spPr>
          <a:xfrm>
            <a:off x="6887325" y="6393043"/>
            <a:ext cx="4991427" cy="2489208"/>
          </a:xfrm>
          <a:prstGeom prst="rect">
            <a:avLst/>
          </a:prstGeom>
        </p:spPr>
        <p:txBody>
          <a:bodyPr lIns="0" tIns="0" rIns="0" bIns="0" rtlCol="0" anchor="t">
            <a:spAutoFit/>
          </a:bodyPr>
          <a:lstStyle/>
          <a:p>
            <a:pPr marL="506856" lvl="1" indent="-253428" algn="l">
              <a:lnSpc>
                <a:spcPts val="3286"/>
              </a:lnSpc>
              <a:buFont typeface="Arial"/>
              <a:buChar char="•"/>
            </a:pPr>
            <a:r>
              <a:rPr lang="en-US" sz="2347" spc="-46">
                <a:solidFill>
                  <a:srgbClr val="24485E"/>
                </a:solidFill>
                <a:latin typeface="TDTD순고딕"/>
                <a:ea typeface="TDTD순고딕"/>
                <a:cs typeface="TDTD순고딕"/>
                <a:sym typeface="TDTD순고딕"/>
              </a:rPr>
              <a:t>Conservation green zone, Production green zone, Natural green zone</a:t>
            </a:r>
          </a:p>
          <a:p>
            <a:pPr marL="506856" lvl="1" indent="-253428" algn="l">
              <a:lnSpc>
                <a:spcPts val="3286"/>
              </a:lnSpc>
              <a:buFont typeface="Arial"/>
              <a:buChar char="•"/>
            </a:pPr>
            <a:r>
              <a:rPr lang="en-US" sz="2347" spc="-46">
                <a:solidFill>
                  <a:srgbClr val="24485E"/>
                </a:solidFill>
                <a:latin typeface="TDTD순고딕"/>
                <a:ea typeface="TDTD순고딕"/>
                <a:cs typeface="TDTD순고딕"/>
                <a:sym typeface="TDTD순고딕"/>
              </a:rPr>
              <a:t>Unassigned, Planning areas, Agricultural/Forestry zones, Environmental Protection Areas</a:t>
            </a:r>
          </a:p>
        </p:txBody>
      </p:sp>
      <p:sp>
        <p:nvSpPr>
          <p:cNvPr id="25" name="TextBox 25"/>
          <p:cNvSpPr txBox="1"/>
          <p:nvPr/>
        </p:nvSpPr>
        <p:spPr>
          <a:xfrm>
            <a:off x="12159575" y="6402568"/>
            <a:ext cx="5128300" cy="2544328"/>
          </a:xfrm>
          <a:prstGeom prst="rect">
            <a:avLst/>
          </a:prstGeom>
        </p:spPr>
        <p:txBody>
          <a:bodyPr lIns="0" tIns="0" rIns="0" bIns="0" rtlCol="0" anchor="t">
            <a:spAutoFit/>
          </a:bodyPr>
          <a:lstStyle/>
          <a:p>
            <a:pPr marL="393000" lvl="1" indent="-196500" algn="l">
              <a:lnSpc>
                <a:spcPts val="2548"/>
              </a:lnSpc>
              <a:buFont typeface="Arial"/>
              <a:buChar char="•"/>
            </a:pPr>
            <a:r>
              <a:rPr lang="en-US" sz="1820" spc="-36">
                <a:solidFill>
                  <a:srgbClr val="24485E"/>
                </a:solidFill>
                <a:latin typeface="TDTD순고딕"/>
                <a:ea typeface="TDTD순고딕"/>
                <a:cs typeface="TDTD순고딕"/>
                <a:sym typeface="TDTD순고딕"/>
              </a:rPr>
              <a:t>Type 1, 2, 3 General Residential</a:t>
            </a:r>
          </a:p>
          <a:p>
            <a:pPr marL="393000" lvl="1" indent="-196500" algn="l">
              <a:lnSpc>
                <a:spcPts val="2548"/>
              </a:lnSpc>
              <a:buFont typeface="Arial"/>
              <a:buChar char="•"/>
            </a:pPr>
            <a:r>
              <a:rPr lang="en-US" sz="1820" spc="-36">
                <a:solidFill>
                  <a:srgbClr val="24485E"/>
                </a:solidFill>
                <a:latin typeface="TDTD순고딕"/>
                <a:ea typeface="TDTD순고딕"/>
                <a:cs typeface="TDTD순고딕"/>
                <a:sym typeface="TDTD순고딕"/>
              </a:rPr>
              <a:t>Semi-residential, Exclusive Residential</a:t>
            </a:r>
          </a:p>
          <a:p>
            <a:pPr marL="393000" lvl="1" indent="-196500" algn="l">
              <a:lnSpc>
                <a:spcPts val="2548"/>
              </a:lnSpc>
              <a:buFont typeface="Arial"/>
              <a:buChar char="•"/>
            </a:pPr>
            <a:r>
              <a:rPr lang="en-US" sz="1820" spc="-36">
                <a:solidFill>
                  <a:srgbClr val="24485E"/>
                </a:solidFill>
                <a:latin typeface="TDTD순고딕"/>
                <a:ea typeface="TDTD순고딕"/>
                <a:cs typeface="TDTD순고딕"/>
                <a:sym typeface="TDTD순고딕"/>
              </a:rPr>
              <a:t>General Commercial, Central Commercial, Neighborhood Commercial</a:t>
            </a:r>
          </a:p>
          <a:p>
            <a:pPr marL="393000" lvl="1" indent="-196500" algn="l">
              <a:lnSpc>
                <a:spcPts val="2548"/>
              </a:lnSpc>
              <a:buFont typeface="Arial"/>
              <a:buChar char="•"/>
            </a:pPr>
            <a:r>
              <a:rPr lang="en-US" sz="1820" spc="-36">
                <a:solidFill>
                  <a:srgbClr val="24485E"/>
                </a:solidFill>
                <a:latin typeface="TDTD순고딕"/>
                <a:ea typeface="TDTD순고딕"/>
                <a:cs typeface="TDTD순고딕"/>
                <a:sym typeface="TDTD순고딕"/>
              </a:rPr>
              <a:t>Distribution Commercial, Mixed-use District</a:t>
            </a:r>
          </a:p>
          <a:p>
            <a:pPr marL="393000" lvl="1" indent="-196500" algn="l">
              <a:lnSpc>
                <a:spcPts val="2548"/>
              </a:lnSpc>
              <a:buFont typeface="Arial"/>
              <a:buChar char="•"/>
            </a:pPr>
            <a:r>
              <a:rPr lang="en-US" sz="1820" spc="-36">
                <a:solidFill>
                  <a:srgbClr val="24485E"/>
                </a:solidFill>
                <a:latin typeface="TDTD순고딕"/>
                <a:ea typeface="TDTD순고딕"/>
                <a:cs typeface="TDTD순고딕"/>
                <a:sym typeface="TDTD순고딕"/>
              </a:rPr>
              <a:t>General Industrial, Semi-industrial, Exclusive Industrial</a:t>
            </a:r>
          </a:p>
          <a:p>
            <a:pPr marL="393000" lvl="1" indent="-196500" algn="l">
              <a:lnSpc>
                <a:spcPts val="2548"/>
              </a:lnSpc>
              <a:buFont typeface="Arial"/>
              <a:buChar char="•"/>
            </a:pPr>
            <a:r>
              <a:rPr lang="en-US" sz="1820" spc="-36">
                <a:solidFill>
                  <a:srgbClr val="24485E"/>
                </a:solidFill>
                <a:latin typeface="TDTD순고딕"/>
                <a:ea typeface="TDTD순고딕"/>
                <a:cs typeface="TDTD순고딕"/>
                <a:sym typeface="TDTD순고딕"/>
              </a:rPr>
              <a:t>Urban Planning Facility</a:t>
            </a:r>
          </a:p>
        </p:txBody>
      </p:sp>
      <p:sp>
        <p:nvSpPr>
          <p:cNvPr id="26" name="TextBox 26"/>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CF8"/>
        </a:solidFill>
        <a:effectLst/>
      </p:bgPr>
    </p:bg>
    <p:spTree>
      <p:nvGrpSpPr>
        <p:cNvPr id="1" name=""/>
        <p:cNvGrpSpPr/>
        <p:nvPr/>
      </p:nvGrpSpPr>
      <p:grpSpPr>
        <a:xfrm>
          <a:off x="0" y="0"/>
          <a:ext cx="0" cy="0"/>
          <a:chOff x="0" y="0"/>
          <a:chExt cx="0" cy="0"/>
        </a:xfrm>
      </p:grpSpPr>
      <p:sp>
        <p:nvSpPr>
          <p:cNvPr id="2" name="TextBox 2"/>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grpSp>
        <p:nvGrpSpPr>
          <p:cNvPr id="3" name="Group 3"/>
          <p:cNvGrpSpPr/>
          <p:nvPr/>
        </p:nvGrpSpPr>
        <p:grpSpPr>
          <a:xfrm>
            <a:off x="520769" y="493985"/>
            <a:ext cx="17252828" cy="9291926"/>
            <a:chOff x="0" y="0"/>
            <a:chExt cx="4543955" cy="2447256"/>
          </a:xfrm>
        </p:grpSpPr>
        <p:sp>
          <p:nvSpPr>
            <p:cNvPr id="4" name="Freeform 4"/>
            <p:cNvSpPr/>
            <p:nvPr/>
          </p:nvSpPr>
          <p:spPr>
            <a:xfrm>
              <a:off x="0" y="0"/>
              <a:ext cx="4543955" cy="2447256"/>
            </a:xfrm>
            <a:custGeom>
              <a:avLst/>
              <a:gdLst/>
              <a:ahLst/>
              <a:cxnLst/>
              <a:rect l="l" t="t" r="r" b="b"/>
              <a:pathLst>
                <a:path w="4543955" h="2447256">
                  <a:moveTo>
                    <a:pt x="12116" y="0"/>
                  </a:moveTo>
                  <a:lnTo>
                    <a:pt x="4531839" y="0"/>
                  </a:lnTo>
                  <a:cubicBezTo>
                    <a:pt x="4535052" y="0"/>
                    <a:pt x="4538134" y="1276"/>
                    <a:pt x="4540406" y="3549"/>
                  </a:cubicBezTo>
                  <a:cubicBezTo>
                    <a:pt x="4542679" y="5821"/>
                    <a:pt x="4543955" y="8902"/>
                    <a:pt x="4543955" y="12116"/>
                  </a:cubicBezTo>
                  <a:lnTo>
                    <a:pt x="4543955" y="2435141"/>
                  </a:lnTo>
                  <a:cubicBezTo>
                    <a:pt x="4543955" y="2438354"/>
                    <a:pt x="4542679" y="2441435"/>
                    <a:pt x="4540406" y="2443708"/>
                  </a:cubicBezTo>
                  <a:cubicBezTo>
                    <a:pt x="4538134" y="2445980"/>
                    <a:pt x="4535052" y="2447256"/>
                    <a:pt x="4531839" y="2447256"/>
                  </a:cubicBezTo>
                  <a:lnTo>
                    <a:pt x="12116" y="2447256"/>
                  </a:lnTo>
                  <a:cubicBezTo>
                    <a:pt x="5424" y="2447256"/>
                    <a:pt x="0" y="2441832"/>
                    <a:pt x="0" y="2435141"/>
                  </a:cubicBezTo>
                  <a:lnTo>
                    <a:pt x="0" y="12116"/>
                  </a:lnTo>
                  <a:cubicBezTo>
                    <a:pt x="0" y="8902"/>
                    <a:pt x="1276" y="5821"/>
                    <a:pt x="3549" y="3549"/>
                  </a:cubicBezTo>
                  <a:cubicBezTo>
                    <a:pt x="5821" y="1276"/>
                    <a:pt x="8902" y="0"/>
                    <a:pt x="12116" y="0"/>
                  </a:cubicBezTo>
                  <a:close/>
                </a:path>
              </a:pathLst>
            </a:custGeom>
            <a:solidFill>
              <a:srgbClr val="000000">
                <a:alpha val="0"/>
              </a:srgbClr>
            </a:solidFill>
            <a:ln w="38100" cap="rnd">
              <a:solidFill>
                <a:srgbClr val="24485E"/>
              </a:solidFill>
              <a:prstDash val="solid"/>
              <a:round/>
            </a:ln>
          </p:spPr>
          <p:txBody>
            <a:bodyPr/>
            <a:lstStyle/>
            <a:p>
              <a:endParaRPr lang="ko-KR" altLang="en-US"/>
            </a:p>
          </p:txBody>
        </p:sp>
        <p:sp>
          <p:nvSpPr>
            <p:cNvPr id="5" name="TextBox 5"/>
            <p:cNvSpPr txBox="1"/>
            <p:nvPr/>
          </p:nvSpPr>
          <p:spPr>
            <a:xfrm>
              <a:off x="0" y="-38100"/>
              <a:ext cx="4543955" cy="2485356"/>
            </a:xfrm>
            <a:prstGeom prst="rect">
              <a:avLst/>
            </a:prstGeom>
          </p:spPr>
          <p:txBody>
            <a:bodyPr lIns="50800" tIns="50800" rIns="50800" bIns="50800" rtlCol="0" anchor="ctr"/>
            <a:lstStyle/>
            <a:p>
              <a:pPr algn="ctr">
                <a:lnSpc>
                  <a:spcPts val="2257"/>
                </a:lnSpc>
              </a:pPr>
              <a:endParaRPr/>
            </a:p>
          </p:txBody>
        </p:sp>
      </p:grpSp>
      <p:grpSp>
        <p:nvGrpSpPr>
          <p:cNvPr id="6" name="Group 6"/>
          <p:cNvGrpSpPr/>
          <p:nvPr/>
        </p:nvGrpSpPr>
        <p:grpSpPr>
          <a:xfrm>
            <a:off x="1028700" y="843108"/>
            <a:ext cx="1671112" cy="589906"/>
            <a:chOff x="0" y="0"/>
            <a:chExt cx="440128" cy="155366"/>
          </a:xfrm>
        </p:grpSpPr>
        <p:sp>
          <p:nvSpPr>
            <p:cNvPr id="7" name="Freeform 7"/>
            <p:cNvSpPr/>
            <p:nvPr/>
          </p:nvSpPr>
          <p:spPr>
            <a:xfrm>
              <a:off x="0" y="0"/>
              <a:ext cx="440128" cy="155366"/>
            </a:xfrm>
            <a:custGeom>
              <a:avLst/>
              <a:gdLst/>
              <a:ahLst/>
              <a:cxnLst/>
              <a:rect l="l" t="t" r="r" b="b"/>
              <a:pathLst>
                <a:path w="440128" h="155366">
                  <a:moveTo>
                    <a:pt x="77683" y="0"/>
                  </a:moveTo>
                  <a:lnTo>
                    <a:pt x="362445" y="0"/>
                  </a:lnTo>
                  <a:cubicBezTo>
                    <a:pt x="405348" y="0"/>
                    <a:pt x="440128" y="34780"/>
                    <a:pt x="440128" y="77683"/>
                  </a:cubicBezTo>
                  <a:lnTo>
                    <a:pt x="440128" y="77683"/>
                  </a:lnTo>
                  <a:cubicBezTo>
                    <a:pt x="440128" y="120586"/>
                    <a:pt x="405348" y="155366"/>
                    <a:pt x="362445" y="155366"/>
                  </a:cubicBezTo>
                  <a:lnTo>
                    <a:pt x="77683" y="155366"/>
                  </a:lnTo>
                  <a:cubicBezTo>
                    <a:pt x="34780" y="155366"/>
                    <a:pt x="0" y="120586"/>
                    <a:pt x="0" y="77683"/>
                  </a:cubicBezTo>
                  <a:lnTo>
                    <a:pt x="0" y="77683"/>
                  </a:lnTo>
                  <a:cubicBezTo>
                    <a:pt x="0" y="34780"/>
                    <a:pt x="34780" y="0"/>
                    <a:pt x="77683" y="0"/>
                  </a:cubicBezTo>
                  <a:close/>
                </a:path>
              </a:pathLst>
            </a:custGeom>
            <a:solidFill>
              <a:srgbClr val="294C61"/>
            </a:solidFill>
          </p:spPr>
          <p:txBody>
            <a:bodyPr/>
            <a:lstStyle/>
            <a:p>
              <a:endParaRPr lang="ko-KR" altLang="en-US"/>
            </a:p>
          </p:txBody>
        </p:sp>
        <p:sp>
          <p:nvSpPr>
            <p:cNvPr id="8" name="TextBox 8"/>
            <p:cNvSpPr txBox="1"/>
            <p:nvPr/>
          </p:nvSpPr>
          <p:spPr>
            <a:xfrm>
              <a:off x="0" y="-38100"/>
              <a:ext cx="440128" cy="193466"/>
            </a:xfrm>
            <a:prstGeom prst="rect">
              <a:avLst/>
            </a:prstGeom>
          </p:spPr>
          <p:txBody>
            <a:bodyPr lIns="50800" tIns="50800" rIns="50800" bIns="50800" rtlCol="0" anchor="ctr"/>
            <a:lstStyle/>
            <a:p>
              <a:pPr algn="ctr">
                <a:lnSpc>
                  <a:spcPts val="2257"/>
                </a:lnSpc>
              </a:pPr>
              <a:endParaRPr/>
            </a:p>
          </p:txBody>
        </p:sp>
      </p:grpSp>
      <p:sp>
        <p:nvSpPr>
          <p:cNvPr id="9" name="AutoShape 9"/>
          <p:cNvSpPr/>
          <p:nvPr/>
        </p:nvSpPr>
        <p:spPr>
          <a:xfrm flipV="1">
            <a:off x="1201954" y="3070413"/>
            <a:ext cx="15879803" cy="0"/>
          </a:xfrm>
          <a:prstGeom prst="line">
            <a:avLst/>
          </a:prstGeom>
          <a:ln w="38100" cap="rnd">
            <a:solidFill>
              <a:srgbClr val="24485E"/>
            </a:solidFill>
            <a:prstDash val="solid"/>
            <a:headEnd type="none" w="sm" len="sm"/>
            <a:tailEnd type="none" w="sm" len="sm"/>
          </a:ln>
        </p:spPr>
        <p:txBody>
          <a:bodyPr/>
          <a:lstStyle/>
          <a:p>
            <a:endParaRPr lang="ko-KR" altLang="en-US"/>
          </a:p>
        </p:txBody>
      </p:sp>
      <p:sp>
        <p:nvSpPr>
          <p:cNvPr id="10" name="Freeform 10"/>
          <p:cNvSpPr/>
          <p:nvPr/>
        </p:nvSpPr>
        <p:spPr>
          <a:xfrm>
            <a:off x="1201954" y="3299013"/>
            <a:ext cx="11301259" cy="6356958"/>
          </a:xfrm>
          <a:custGeom>
            <a:avLst/>
            <a:gdLst/>
            <a:ahLst/>
            <a:cxnLst/>
            <a:rect l="l" t="t" r="r" b="b"/>
            <a:pathLst>
              <a:path w="11301259" h="6356958">
                <a:moveTo>
                  <a:pt x="0" y="0"/>
                </a:moveTo>
                <a:lnTo>
                  <a:pt x="11301259" y="0"/>
                </a:lnTo>
                <a:lnTo>
                  <a:pt x="11301259" y="6356959"/>
                </a:lnTo>
                <a:lnTo>
                  <a:pt x="0" y="6356959"/>
                </a:lnTo>
                <a:lnTo>
                  <a:pt x="0" y="0"/>
                </a:lnTo>
                <a:close/>
              </a:path>
            </a:pathLst>
          </a:custGeom>
          <a:blipFill>
            <a:blip r:embed="rId3"/>
            <a:stretch>
              <a:fillRect/>
            </a:stretch>
          </a:blipFill>
        </p:spPr>
        <p:txBody>
          <a:bodyPr/>
          <a:lstStyle/>
          <a:p>
            <a:endParaRPr lang="ko-KR" altLang="en-US"/>
          </a:p>
        </p:txBody>
      </p:sp>
      <p:sp>
        <p:nvSpPr>
          <p:cNvPr id="11" name="TextBox 11"/>
          <p:cNvSpPr txBox="1"/>
          <p:nvPr/>
        </p:nvSpPr>
        <p:spPr>
          <a:xfrm>
            <a:off x="1028700" y="929146"/>
            <a:ext cx="1671112" cy="382270"/>
          </a:xfrm>
          <a:prstGeom prst="rect">
            <a:avLst/>
          </a:prstGeom>
        </p:spPr>
        <p:txBody>
          <a:bodyPr lIns="0" tIns="0" rIns="0" bIns="0" rtlCol="0" anchor="t">
            <a:spAutoFit/>
          </a:bodyPr>
          <a:lstStyle/>
          <a:p>
            <a:pPr algn="ctr">
              <a:lnSpc>
                <a:spcPts val="3079"/>
              </a:lnSpc>
            </a:pPr>
            <a:r>
              <a:rPr lang="en-US" sz="2199" b="1" spc="-43">
                <a:solidFill>
                  <a:srgbClr val="FBFCF8"/>
                </a:solidFill>
                <a:latin typeface="TDTD순고딕 Bold"/>
                <a:ea typeface="TDTD순고딕 Bold"/>
                <a:cs typeface="TDTD순고딕 Bold"/>
                <a:sym typeface="TDTD순고딕 Bold"/>
              </a:rPr>
              <a:t>2025</a:t>
            </a:r>
          </a:p>
        </p:txBody>
      </p:sp>
      <p:sp>
        <p:nvSpPr>
          <p:cNvPr id="12" name="TextBox 12"/>
          <p:cNvSpPr txBox="1"/>
          <p:nvPr/>
        </p:nvSpPr>
        <p:spPr>
          <a:xfrm>
            <a:off x="530369" y="1498455"/>
            <a:ext cx="17215971" cy="1143869"/>
          </a:xfrm>
          <a:prstGeom prst="rect">
            <a:avLst/>
          </a:prstGeom>
        </p:spPr>
        <p:txBody>
          <a:bodyPr lIns="0" tIns="0" rIns="0" bIns="0" rtlCol="0" anchor="t">
            <a:spAutoFit/>
          </a:bodyPr>
          <a:lstStyle/>
          <a:p>
            <a:pPr algn="ctr">
              <a:lnSpc>
                <a:spcPts val="9211"/>
              </a:lnSpc>
            </a:pPr>
            <a:r>
              <a:rPr lang="en-US" sz="6579" spc="-131">
                <a:solidFill>
                  <a:srgbClr val="24485E"/>
                </a:solidFill>
                <a:latin typeface="TDTD굴림"/>
                <a:ea typeface="TDTD굴림"/>
                <a:cs typeface="TDTD굴림"/>
                <a:sym typeface="TDTD굴림"/>
              </a:rPr>
              <a:t>Land Use Code Filtering</a:t>
            </a:r>
          </a:p>
        </p:txBody>
      </p:sp>
      <p:sp>
        <p:nvSpPr>
          <p:cNvPr id="13" name="TextBox 13"/>
          <p:cNvSpPr txBox="1"/>
          <p:nvPr/>
        </p:nvSpPr>
        <p:spPr>
          <a:xfrm>
            <a:off x="2846403" y="863191"/>
            <a:ext cx="3450189" cy="448247"/>
          </a:xfrm>
          <a:prstGeom prst="rect">
            <a:avLst/>
          </a:prstGeom>
        </p:spPr>
        <p:txBody>
          <a:bodyPr lIns="0" tIns="0" rIns="0" bIns="0" rtlCol="0" anchor="t">
            <a:spAutoFit/>
          </a:bodyPr>
          <a:lstStyle/>
          <a:p>
            <a:pPr algn="ctr">
              <a:lnSpc>
                <a:spcPts val="3643"/>
              </a:lnSpc>
            </a:pPr>
            <a:r>
              <a:rPr lang="en-US" sz="2602" b="1" spc="-52">
                <a:solidFill>
                  <a:srgbClr val="24485E"/>
                </a:solidFill>
                <a:latin typeface="TDTD순고딕 Bold"/>
                <a:ea typeface="TDTD순고딕 Bold"/>
                <a:cs typeface="TDTD순고딕 Bold"/>
                <a:sym typeface="TDTD순고딕 Bold"/>
              </a:rPr>
              <a:t>Preprocessing</a:t>
            </a:r>
          </a:p>
        </p:txBody>
      </p:sp>
      <p:sp>
        <p:nvSpPr>
          <p:cNvPr id="14" name="Freeform 14"/>
          <p:cNvSpPr/>
          <p:nvPr/>
        </p:nvSpPr>
        <p:spPr>
          <a:xfrm>
            <a:off x="12870310" y="3974580"/>
            <a:ext cx="399311" cy="399311"/>
          </a:xfrm>
          <a:custGeom>
            <a:avLst/>
            <a:gdLst/>
            <a:ahLst/>
            <a:cxnLst/>
            <a:rect l="l" t="t" r="r" b="b"/>
            <a:pathLst>
              <a:path w="399311" h="399311">
                <a:moveTo>
                  <a:pt x="0" y="0"/>
                </a:moveTo>
                <a:lnTo>
                  <a:pt x="399311" y="0"/>
                </a:lnTo>
                <a:lnTo>
                  <a:pt x="399311" y="399311"/>
                </a:lnTo>
                <a:lnTo>
                  <a:pt x="0" y="399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5" name="Freeform 15"/>
          <p:cNvSpPr/>
          <p:nvPr/>
        </p:nvSpPr>
        <p:spPr>
          <a:xfrm>
            <a:off x="12870310" y="4744115"/>
            <a:ext cx="399311" cy="399311"/>
          </a:xfrm>
          <a:custGeom>
            <a:avLst/>
            <a:gdLst/>
            <a:ahLst/>
            <a:cxnLst/>
            <a:rect l="l" t="t" r="r" b="b"/>
            <a:pathLst>
              <a:path w="399311" h="399311">
                <a:moveTo>
                  <a:pt x="0" y="0"/>
                </a:moveTo>
                <a:lnTo>
                  <a:pt x="399311" y="0"/>
                </a:lnTo>
                <a:lnTo>
                  <a:pt x="399311" y="399310"/>
                </a:lnTo>
                <a:lnTo>
                  <a:pt x="0" y="399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6" name="TextBox 16"/>
          <p:cNvSpPr txBox="1"/>
          <p:nvPr/>
        </p:nvSpPr>
        <p:spPr>
          <a:xfrm>
            <a:off x="13476160" y="3924061"/>
            <a:ext cx="3450189" cy="449905"/>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Green : Land Use Zone</a:t>
            </a:r>
          </a:p>
        </p:txBody>
      </p:sp>
      <p:sp>
        <p:nvSpPr>
          <p:cNvPr id="17" name="TextBox 17"/>
          <p:cNvSpPr txBox="1"/>
          <p:nvPr/>
        </p:nvSpPr>
        <p:spPr>
          <a:xfrm>
            <a:off x="13476160" y="4693595"/>
            <a:ext cx="3450189" cy="1367621"/>
          </a:xfrm>
          <a:prstGeom prst="rect">
            <a:avLst/>
          </a:prstGeom>
        </p:spPr>
        <p:txBody>
          <a:bodyPr lIns="0" tIns="0" rIns="0" bIns="0" rtlCol="0" anchor="t">
            <a:spAutoFit/>
          </a:bodyPr>
          <a:lstStyle/>
          <a:p>
            <a:pPr algn="l">
              <a:lnSpc>
                <a:spcPts val="3643"/>
              </a:lnSpc>
            </a:pPr>
            <a:r>
              <a:rPr lang="en-US" sz="2602" b="1" spc="-52">
                <a:solidFill>
                  <a:srgbClr val="24485E"/>
                </a:solidFill>
                <a:latin typeface="TDTD순고딕 Bold"/>
                <a:ea typeface="TDTD순고딕 Bold"/>
                <a:cs typeface="TDTD순고딕 Bold"/>
                <a:sym typeface="TDTD순고딕 Bold"/>
              </a:rPr>
              <a:t>White : Seoul Metropolitan Area boundary</a:t>
            </a:r>
          </a:p>
        </p:txBody>
      </p:sp>
      <p:sp>
        <p:nvSpPr>
          <p:cNvPr id="18" name="TextBox 18"/>
          <p:cNvSpPr txBox="1"/>
          <p:nvPr/>
        </p:nvSpPr>
        <p:spPr>
          <a:xfrm>
            <a:off x="17773598" y="13521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TDTD굴림"/>
                <a:ea typeface="TDTD굴림"/>
                <a:cs typeface="TDTD굴림"/>
                <a:sym typeface="TDTD굴림"/>
              </a:rPr>
              <a:t>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1715</Words>
  <Application>Microsoft Macintosh PowerPoint</Application>
  <PresentationFormat>사용자 지정</PresentationFormat>
  <Paragraphs>245</Paragraphs>
  <Slides>17</Slides>
  <Notes>14</Notes>
  <HiddenSlides>0</HiddenSlides>
  <MMClips>0</MMClips>
  <ScaleCrop>false</ScaleCrop>
  <HeadingPairs>
    <vt:vector size="8" baseType="variant">
      <vt:variant>
        <vt:lpstr>사용한 글꼴</vt:lpstr>
      </vt:variant>
      <vt:variant>
        <vt:i4>7</vt:i4>
      </vt:variant>
      <vt:variant>
        <vt:lpstr>테마</vt:lpstr>
      </vt:variant>
      <vt:variant>
        <vt:i4>1</vt:i4>
      </vt:variant>
      <vt:variant>
        <vt:lpstr>포함된 OLE 서버</vt:lpstr>
      </vt:variant>
      <vt:variant>
        <vt:i4>1</vt:i4>
      </vt:variant>
      <vt:variant>
        <vt:lpstr>슬라이드 제목</vt:lpstr>
      </vt:variant>
      <vt:variant>
        <vt:i4>17</vt:i4>
      </vt:variant>
    </vt:vector>
  </HeadingPairs>
  <TitlesOfParts>
    <vt:vector size="26" baseType="lpstr">
      <vt:lpstr>TDTD순고딕</vt:lpstr>
      <vt:lpstr>TDTD굴림</vt:lpstr>
      <vt:lpstr>Arial</vt:lpstr>
      <vt:lpstr>Menlo</vt:lpstr>
      <vt:lpstr>Calibri</vt:lpstr>
      <vt:lpstr>TDTD순고딕 Bold</vt:lpstr>
      <vt:lpstr>맑은 고딕</vt:lpstr>
      <vt:lpstr>Office Theme</vt:lpstr>
      <vt:lpstr>Worksheet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기계학습개론_Team 4_PPT</dc:title>
  <cp:lastModifiedBy>최재성/21900759</cp:lastModifiedBy>
  <cp:revision>8</cp:revision>
  <dcterms:created xsi:type="dcterms:W3CDTF">2006-08-16T00:00:00Z</dcterms:created>
  <dcterms:modified xsi:type="dcterms:W3CDTF">2025-06-13T04:40:58Z</dcterms:modified>
  <dc:identifier>DAGpZfikSJ0</dc:identifier>
</cp:coreProperties>
</file>